
<file path=[Content_Types].xml><?xml version="1.0" encoding="utf-8"?>
<Types xmlns="http://schemas.openxmlformats.org/package/2006/content-types">
  <Default Extension="xml" ContentType="application/xml"/>
  <Default Extension="mp4" ContentType="video/mp4"/>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7" r:id="rId2"/>
    <p:sldId id="270" r:id="rId3"/>
    <p:sldId id="271" r:id="rId4"/>
    <p:sldId id="260" r:id="rId5"/>
    <p:sldId id="261" r:id="rId6"/>
    <p:sldId id="262" r:id="rId7"/>
    <p:sldId id="264" r:id="rId8"/>
    <p:sldId id="278" r:id="rId9"/>
    <p:sldId id="263" r:id="rId10"/>
    <p:sldId id="277" r:id="rId11"/>
    <p:sldId id="269" r:id="rId12"/>
    <p:sldId id="266" r:id="rId13"/>
    <p:sldId id="272" r:id="rId14"/>
    <p:sldId id="273" r:id="rId15"/>
    <p:sldId id="276" r:id="rId16"/>
    <p:sldId id="27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4417"/>
  </p:normalViewPr>
  <p:slideViewPr>
    <p:cSldViewPr snapToGrid="0" snapToObjects="1">
      <p:cViewPr>
        <p:scale>
          <a:sx n="98" d="100"/>
          <a:sy n="98" d="100"/>
        </p:scale>
        <p:origin x="112" y="392"/>
      </p:cViewPr>
      <p:guideLst/>
    </p:cSldViewPr>
  </p:slideViewPr>
  <p:notesTextViewPr>
    <p:cViewPr>
      <p:scale>
        <a:sx n="1" d="1"/>
        <a:sy n="1" d="1"/>
      </p:scale>
      <p:origin x="0" y="0"/>
    </p:cViewPr>
  </p:notesTextViewPr>
  <p:notesViewPr>
    <p:cSldViewPr snapToGrid="0" snapToObjects="1">
      <p:cViewPr varScale="1">
        <p:scale>
          <a:sx n="86" d="100"/>
          <a:sy n="86" d="100"/>
        </p:scale>
        <p:origin x="2720" y="216"/>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commentAuthors" Target="commentAuthor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96BAB1-DDEA-8D48-83AF-DCFF9DFDDE79}" type="doc">
      <dgm:prSet loTypeId="urn:microsoft.com/office/officeart/2005/8/layout/chevron2" loCatId="" qsTypeId="urn:microsoft.com/office/officeart/2005/8/quickstyle/simple4" qsCatId="simple" csTypeId="urn:microsoft.com/office/officeart/2005/8/colors/accent1_2" csCatId="accent1" phldr="1"/>
      <dgm:spPr/>
    </dgm:pt>
    <dgm:pt modelId="{C685D5FF-D4DC-284B-A018-4A02A5557EA4}">
      <dgm:prSet phldrT="[Text]"/>
      <dgm:spPr/>
      <dgm:t>
        <a:bodyPr/>
        <a:lstStyle/>
        <a:p>
          <a:r>
            <a:rPr lang="zh-CN" altLang="en-US" dirty="0" smtClean="0"/>
            <a:t>小型集群</a:t>
          </a:r>
          <a:endParaRPr lang="en-US" dirty="0"/>
        </a:p>
      </dgm:t>
    </dgm:pt>
    <dgm:pt modelId="{B103F522-A99D-D54F-8759-4A9DB197FF5E}" type="parTrans" cxnId="{082378F6-9E34-3743-B15F-708147664CBC}">
      <dgm:prSet/>
      <dgm:spPr/>
      <dgm:t>
        <a:bodyPr/>
        <a:lstStyle/>
        <a:p>
          <a:endParaRPr lang="en-US"/>
        </a:p>
      </dgm:t>
    </dgm:pt>
    <dgm:pt modelId="{19D21C17-546A-CB41-869D-10C27223161E}" type="sibTrans" cxnId="{082378F6-9E34-3743-B15F-708147664CBC}">
      <dgm:prSet/>
      <dgm:spPr/>
      <dgm:t>
        <a:bodyPr/>
        <a:lstStyle/>
        <a:p>
          <a:endParaRPr lang="en-US"/>
        </a:p>
      </dgm:t>
    </dgm:pt>
    <dgm:pt modelId="{0AFA9701-76EB-634D-9506-B709A915E4AE}">
      <dgm:prSet phldrT="[Text]"/>
      <dgm:spPr/>
      <dgm:t>
        <a:bodyPr/>
        <a:lstStyle/>
        <a:p>
          <a:r>
            <a:rPr lang="zh-CN" altLang="en-US" dirty="0" smtClean="0"/>
            <a:t>大型集群</a:t>
          </a:r>
          <a:endParaRPr lang="en-US" dirty="0"/>
        </a:p>
      </dgm:t>
    </dgm:pt>
    <dgm:pt modelId="{2967AD27-E3F4-AD47-91A8-FC8EA725C006}" type="parTrans" cxnId="{C262FFDC-6A97-704A-80CD-4AC050644FE6}">
      <dgm:prSet/>
      <dgm:spPr/>
      <dgm:t>
        <a:bodyPr/>
        <a:lstStyle/>
        <a:p>
          <a:endParaRPr lang="en-US"/>
        </a:p>
      </dgm:t>
    </dgm:pt>
    <dgm:pt modelId="{505F8766-C0AF-2E4C-9A48-BC1B0104BE04}" type="sibTrans" cxnId="{C262FFDC-6A97-704A-80CD-4AC050644FE6}">
      <dgm:prSet/>
      <dgm:spPr/>
      <dgm:t>
        <a:bodyPr/>
        <a:lstStyle/>
        <a:p>
          <a:endParaRPr lang="en-US"/>
        </a:p>
      </dgm:t>
    </dgm:pt>
    <dgm:pt modelId="{614F4E29-DB55-4045-985B-57310E892BFC}">
      <dgm:prSet phldrT="[Text]"/>
      <dgm:spPr/>
      <dgm:t>
        <a:bodyPr/>
        <a:lstStyle/>
        <a:p>
          <a:r>
            <a:rPr lang="zh-CN" altLang="en-US" dirty="0" smtClean="0"/>
            <a:t>云服务</a:t>
          </a:r>
          <a:endParaRPr lang="en-US" dirty="0"/>
        </a:p>
      </dgm:t>
    </dgm:pt>
    <dgm:pt modelId="{39585545-1AB8-B440-9318-F62C83381626}" type="parTrans" cxnId="{E8162B86-D9FB-1441-B286-A1A1EA977658}">
      <dgm:prSet/>
      <dgm:spPr/>
      <dgm:t>
        <a:bodyPr/>
        <a:lstStyle/>
        <a:p>
          <a:endParaRPr lang="en-US"/>
        </a:p>
      </dgm:t>
    </dgm:pt>
    <dgm:pt modelId="{5AA923FD-6B7C-0B4C-9215-C8441E2CE82D}" type="sibTrans" cxnId="{E8162B86-D9FB-1441-B286-A1A1EA977658}">
      <dgm:prSet/>
      <dgm:spPr/>
      <dgm:t>
        <a:bodyPr/>
        <a:lstStyle/>
        <a:p>
          <a:endParaRPr lang="en-US"/>
        </a:p>
      </dgm:t>
    </dgm:pt>
    <dgm:pt modelId="{6697FC92-8242-A044-BBC1-703999E488A6}">
      <dgm:prSet custT="1"/>
      <dgm:spPr/>
      <dgm:t>
        <a:bodyPr/>
        <a:lstStyle/>
        <a:p>
          <a:r>
            <a:rPr lang="zh-CN" altLang="en-US" sz="2000" dirty="0" smtClean="0">
              <a:latin typeface="Microsoft YaHei" charset="-122"/>
              <a:ea typeface="Microsoft YaHei" charset="-122"/>
              <a:cs typeface="Microsoft YaHei" charset="-122"/>
            </a:rPr>
            <a:t>处理十万级短视频任务</a:t>
          </a:r>
          <a:endParaRPr lang="en-US" sz="2000" dirty="0">
            <a:latin typeface="Microsoft YaHei" charset="-122"/>
            <a:ea typeface="Microsoft YaHei" charset="-122"/>
            <a:cs typeface="Microsoft YaHei" charset="-122"/>
          </a:endParaRPr>
        </a:p>
      </dgm:t>
    </dgm:pt>
    <dgm:pt modelId="{60A0C39F-9825-B749-8036-F184619791CA}" type="parTrans" cxnId="{EBD32D77-F675-5046-B15E-58EA66EDCE5B}">
      <dgm:prSet/>
      <dgm:spPr/>
      <dgm:t>
        <a:bodyPr/>
        <a:lstStyle/>
        <a:p>
          <a:endParaRPr lang="en-US"/>
        </a:p>
      </dgm:t>
    </dgm:pt>
    <dgm:pt modelId="{2B4C8EF9-EC78-EA42-AA0F-32F31F42E87E}" type="sibTrans" cxnId="{EBD32D77-F675-5046-B15E-58EA66EDCE5B}">
      <dgm:prSet/>
      <dgm:spPr/>
      <dgm:t>
        <a:bodyPr/>
        <a:lstStyle/>
        <a:p>
          <a:endParaRPr lang="en-US"/>
        </a:p>
      </dgm:t>
    </dgm:pt>
    <dgm:pt modelId="{E0E260D5-EDEB-3D4D-9E89-A53E899C7DF3}">
      <dgm:prSet custT="1"/>
      <dgm:spPr/>
      <dgm:t>
        <a:bodyPr/>
        <a:lstStyle/>
        <a:p>
          <a:r>
            <a:rPr lang="zh-CN" altLang="en-US" sz="2000" b="0" i="0" u="none" dirty="0" smtClean="0">
              <a:latin typeface="Microsoft YaHei" charset="-122"/>
              <a:ea typeface="Microsoft YaHei" charset="-122"/>
              <a:cs typeface="Microsoft YaHei" charset="-122"/>
            </a:rPr>
            <a:t>基于私有云的</a:t>
          </a:r>
          <a:r>
            <a:rPr lang="en-US" altLang="zh-CN" sz="2000" b="0" i="0" u="none" dirty="0" smtClean="0">
              <a:latin typeface="Microsoft YaHei" charset="-122"/>
              <a:ea typeface="Microsoft YaHei" charset="-122"/>
              <a:cs typeface="Microsoft YaHei" charset="-122"/>
            </a:rPr>
            <a:t>SaaS</a:t>
          </a:r>
          <a:r>
            <a:rPr lang="zh-CN" altLang="en-US" sz="2000" b="0" i="0" u="none" dirty="0" smtClean="0">
              <a:latin typeface="Microsoft YaHei" charset="-122"/>
              <a:ea typeface="Microsoft YaHei" charset="-122"/>
              <a:cs typeface="Microsoft YaHei" charset="-122"/>
            </a:rPr>
            <a:t>服务，提供</a:t>
          </a:r>
          <a:r>
            <a:rPr lang="en-US" altLang="zh-CN" sz="2000" b="0" i="0" u="none" dirty="0" smtClean="0">
              <a:latin typeface="Microsoft YaHei" charset="-122"/>
              <a:ea typeface="Microsoft YaHei" charset="-122"/>
              <a:cs typeface="Microsoft YaHei" charset="-122"/>
            </a:rPr>
            <a:t>API</a:t>
          </a:r>
          <a:r>
            <a:rPr lang="zh-CN" altLang="en-US" sz="2000" b="0" i="0" u="none" dirty="0" smtClean="0">
              <a:latin typeface="Microsoft YaHei" charset="-122"/>
              <a:ea typeface="Microsoft YaHei" charset="-122"/>
              <a:cs typeface="Microsoft YaHei" charset="-122"/>
            </a:rPr>
            <a:t>服务</a:t>
          </a:r>
          <a:endParaRPr lang="en-US" sz="2000" dirty="0">
            <a:latin typeface="Microsoft YaHei" charset="-122"/>
            <a:ea typeface="Microsoft YaHei" charset="-122"/>
            <a:cs typeface="Microsoft YaHei" charset="-122"/>
          </a:endParaRPr>
        </a:p>
      </dgm:t>
    </dgm:pt>
    <dgm:pt modelId="{939EAE9E-42BA-BE46-B8F7-3C3445E2EB8C}" type="parTrans" cxnId="{AE0EB716-70AD-CB45-91AE-CC2E9EAC407F}">
      <dgm:prSet/>
      <dgm:spPr/>
      <dgm:t>
        <a:bodyPr/>
        <a:lstStyle/>
        <a:p>
          <a:endParaRPr lang="en-US"/>
        </a:p>
      </dgm:t>
    </dgm:pt>
    <dgm:pt modelId="{D0BE40EA-E3A3-1340-8706-272117C832BF}" type="sibTrans" cxnId="{AE0EB716-70AD-CB45-91AE-CC2E9EAC407F}">
      <dgm:prSet/>
      <dgm:spPr/>
      <dgm:t>
        <a:bodyPr/>
        <a:lstStyle/>
        <a:p>
          <a:endParaRPr lang="en-US"/>
        </a:p>
      </dgm:t>
    </dgm:pt>
    <dgm:pt modelId="{3585730A-7F7F-2D41-AC29-FFA96B5D5ABB}">
      <dgm:prSet custT="1"/>
      <dgm:spPr/>
      <dgm:t>
        <a:bodyPr/>
        <a:lstStyle/>
        <a:p>
          <a:r>
            <a:rPr lang="zh-CN" altLang="en-US" sz="2000" dirty="0" smtClean="0">
              <a:latin typeface="Microsoft YaHei" charset="-122"/>
              <a:ea typeface="Microsoft YaHei" charset="-122"/>
              <a:cs typeface="Microsoft YaHei" charset="-122"/>
            </a:rPr>
            <a:t>丰富模型功能</a:t>
          </a:r>
          <a:endParaRPr lang="en-US" sz="2000" dirty="0">
            <a:latin typeface="Microsoft YaHei" charset="-122"/>
            <a:ea typeface="Microsoft YaHei" charset="-122"/>
            <a:cs typeface="Microsoft YaHei" charset="-122"/>
          </a:endParaRPr>
        </a:p>
      </dgm:t>
    </dgm:pt>
    <dgm:pt modelId="{6DA0BEAD-BFB0-1748-B46E-11005B18B71A}" type="parTrans" cxnId="{415C3174-384D-824D-A15F-E504089717EF}">
      <dgm:prSet/>
      <dgm:spPr/>
      <dgm:t>
        <a:bodyPr/>
        <a:lstStyle/>
        <a:p>
          <a:endParaRPr lang="en-US"/>
        </a:p>
      </dgm:t>
    </dgm:pt>
    <dgm:pt modelId="{785CB0AB-C10A-0843-BE77-BD3A3552A0A8}" type="sibTrans" cxnId="{415C3174-384D-824D-A15F-E504089717EF}">
      <dgm:prSet/>
      <dgm:spPr/>
      <dgm:t>
        <a:bodyPr/>
        <a:lstStyle/>
        <a:p>
          <a:endParaRPr lang="en-US"/>
        </a:p>
      </dgm:t>
    </dgm:pt>
    <dgm:pt modelId="{43907208-2F19-D540-9668-BDDA8A0B51D2}">
      <dgm:prSet custT="1"/>
      <dgm:spPr/>
      <dgm:t>
        <a:bodyPr/>
        <a:lstStyle/>
        <a:p>
          <a:r>
            <a:rPr lang="zh-CN" altLang="en-US" sz="2000" dirty="0" smtClean="0">
              <a:latin typeface="Microsoft YaHei" charset="-122"/>
              <a:ea typeface="Microsoft YaHei" charset="-122"/>
              <a:cs typeface="Microsoft YaHei" charset="-122"/>
            </a:rPr>
            <a:t>处理千万级短视频任务</a:t>
          </a:r>
          <a:endParaRPr lang="en-US" sz="2000" dirty="0">
            <a:latin typeface="Microsoft YaHei" charset="-122"/>
            <a:ea typeface="Microsoft YaHei" charset="-122"/>
            <a:cs typeface="Microsoft YaHei" charset="-122"/>
          </a:endParaRPr>
        </a:p>
      </dgm:t>
    </dgm:pt>
    <dgm:pt modelId="{A1CEEE33-8685-734C-BE6B-154E82893355}" type="parTrans" cxnId="{CC3A54D1-7EAE-2646-9CCB-98AFBBB82F59}">
      <dgm:prSet/>
      <dgm:spPr/>
      <dgm:t>
        <a:bodyPr/>
        <a:lstStyle/>
        <a:p>
          <a:endParaRPr lang="en-US"/>
        </a:p>
      </dgm:t>
    </dgm:pt>
    <dgm:pt modelId="{17AF2F1E-24EB-2C43-A58A-141B79F96089}" type="sibTrans" cxnId="{CC3A54D1-7EAE-2646-9CCB-98AFBBB82F59}">
      <dgm:prSet/>
      <dgm:spPr/>
      <dgm:t>
        <a:bodyPr/>
        <a:lstStyle/>
        <a:p>
          <a:endParaRPr lang="en-US"/>
        </a:p>
      </dgm:t>
    </dgm:pt>
    <dgm:pt modelId="{8773B394-309E-A342-AE9A-92101E402436}" type="pres">
      <dgm:prSet presAssocID="{4696BAB1-DDEA-8D48-83AF-DCFF9DFDDE79}" presName="linearFlow" presStyleCnt="0">
        <dgm:presLayoutVars>
          <dgm:dir/>
          <dgm:animLvl val="lvl"/>
          <dgm:resizeHandles val="exact"/>
        </dgm:presLayoutVars>
      </dgm:prSet>
      <dgm:spPr/>
    </dgm:pt>
    <dgm:pt modelId="{AF42499D-E6A2-464F-AD91-400DA0E88A84}" type="pres">
      <dgm:prSet presAssocID="{C685D5FF-D4DC-284B-A018-4A02A5557EA4}" presName="composite" presStyleCnt="0"/>
      <dgm:spPr/>
    </dgm:pt>
    <dgm:pt modelId="{32F91695-95BB-FC42-A07A-A69509CE172B}" type="pres">
      <dgm:prSet presAssocID="{C685D5FF-D4DC-284B-A018-4A02A5557EA4}" presName="parentText" presStyleLbl="alignNode1" presStyleIdx="0" presStyleCnt="3" custLinFactNeighborY="-1480">
        <dgm:presLayoutVars>
          <dgm:chMax val="1"/>
          <dgm:bulletEnabled val="1"/>
        </dgm:presLayoutVars>
      </dgm:prSet>
      <dgm:spPr/>
      <dgm:t>
        <a:bodyPr/>
        <a:lstStyle/>
        <a:p>
          <a:endParaRPr lang="en-US"/>
        </a:p>
      </dgm:t>
    </dgm:pt>
    <dgm:pt modelId="{16E8C794-641D-CA43-AB3C-78C6BE3F1539}" type="pres">
      <dgm:prSet presAssocID="{C685D5FF-D4DC-284B-A018-4A02A5557EA4}" presName="descendantText" presStyleLbl="alignAcc1" presStyleIdx="0" presStyleCnt="3">
        <dgm:presLayoutVars>
          <dgm:bulletEnabled val="1"/>
        </dgm:presLayoutVars>
      </dgm:prSet>
      <dgm:spPr/>
      <dgm:t>
        <a:bodyPr/>
        <a:lstStyle/>
        <a:p>
          <a:endParaRPr lang="en-US"/>
        </a:p>
      </dgm:t>
    </dgm:pt>
    <dgm:pt modelId="{AD503E81-E43D-E24F-81B8-51C446525C2E}" type="pres">
      <dgm:prSet presAssocID="{19D21C17-546A-CB41-869D-10C27223161E}" presName="sp" presStyleCnt="0"/>
      <dgm:spPr/>
    </dgm:pt>
    <dgm:pt modelId="{E0CFF0D0-EFFE-C44F-9000-D68C56E27525}" type="pres">
      <dgm:prSet presAssocID="{0AFA9701-76EB-634D-9506-B709A915E4AE}" presName="composite" presStyleCnt="0"/>
      <dgm:spPr/>
    </dgm:pt>
    <dgm:pt modelId="{1522E417-371D-7D49-A65B-23C54FFC0414}" type="pres">
      <dgm:prSet presAssocID="{0AFA9701-76EB-634D-9506-B709A915E4AE}" presName="parentText" presStyleLbl="alignNode1" presStyleIdx="1" presStyleCnt="3">
        <dgm:presLayoutVars>
          <dgm:chMax val="1"/>
          <dgm:bulletEnabled val="1"/>
        </dgm:presLayoutVars>
      </dgm:prSet>
      <dgm:spPr/>
      <dgm:t>
        <a:bodyPr/>
        <a:lstStyle/>
        <a:p>
          <a:endParaRPr lang="en-US"/>
        </a:p>
      </dgm:t>
    </dgm:pt>
    <dgm:pt modelId="{FC4F0B13-04A3-3B4F-A579-3BD322B7808A}" type="pres">
      <dgm:prSet presAssocID="{0AFA9701-76EB-634D-9506-B709A915E4AE}" presName="descendantText" presStyleLbl="alignAcc1" presStyleIdx="1" presStyleCnt="3">
        <dgm:presLayoutVars>
          <dgm:bulletEnabled val="1"/>
        </dgm:presLayoutVars>
      </dgm:prSet>
      <dgm:spPr/>
      <dgm:t>
        <a:bodyPr/>
        <a:lstStyle/>
        <a:p>
          <a:endParaRPr lang="en-US"/>
        </a:p>
      </dgm:t>
    </dgm:pt>
    <dgm:pt modelId="{E6D7A883-3BFD-A84B-B3B0-EF3027C07B6D}" type="pres">
      <dgm:prSet presAssocID="{505F8766-C0AF-2E4C-9A48-BC1B0104BE04}" presName="sp" presStyleCnt="0"/>
      <dgm:spPr/>
    </dgm:pt>
    <dgm:pt modelId="{3FF1C945-D390-9945-9F2C-5CB5BC785DCE}" type="pres">
      <dgm:prSet presAssocID="{614F4E29-DB55-4045-985B-57310E892BFC}" presName="composite" presStyleCnt="0"/>
      <dgm:spPr/>
    </dgm:pt>
    <dgm:pt modelId="{510E8EAC-2023-6748-84E0-972BD2F5A37F}" type="pres">
      <dgm:prSet presAssocID="{614F4E29-DB55-4045-985B-57310E892BFC}" presName="parentText" presStyleLbl="alignNode1" presStyleIdx="2" presStyleCnt="3">
        <dgm:presLayoutVars>
          <dgm:chMax val="1"/>
          <dgm:bulletEnabled val="1"/>
        </dgm:presLayoutVars>
      </dgm:prSet>
      <dgm:spPr/>
      <dgm:t>
        <a:bodyPr/>
        <a:lstStyle/>
        <a:p>
          <a:endParaRPr lang="en-US"/>
        </a:p>
      </dgm:t>
    </dgm:pt>
    <dgm:pt modelId="{4681D047-B685-074E-A62D-5C4812EF3242}" type="pres">
      <dgm:prSet presAssocID="{614F4E29-DB55-4045-985B-57310E892BFC}" presName="descendantText" presStyleLbl="alignAcc1" presStyleIdx="2" presStyleCnt="3">
        <dgm:presLayoutVars>
          <dgm:bulletEnabled val="1"/>
        </dgm:presLayoutVars>
      </dgm:prSet>
      <dgm:spPr/>
      <dgm:t>
        <a:bodyPr/>
        <a:lstStyle/>
        <a:p>
          <a:endParaRPr lang="en-US"/>
        </a:p>
      </dgm:t>
    </dgm:pt>
  </dgm:ptLst>
  <dgm:cxnLst>
    <dgm:cxn modelId="{E8162B86-D9FB-1441-B286-A1A1EA977658}" srcId="{4696BAB1-DDEA-8D48-83AF-DCFF9DFDDE79}" destId="{614F4E29-DB55-4045-985B-57310E892BFC}" srcOrd="2" destOrd="0" parTransId="{39585545-1AB8-B440-9318-F62C83381626}" sibTransId="{5AA923FD-6B7C-0B4C-9215-C8441E2CE82D}"/>
    <dgm:cxn modelId="{2CA5F1B4-C865-7449-9FDF-5D5062F50199}" type="presOf" srcId="{0AFA9701-76EB-634D-9506-B709A915E4AE}" destId="{1522E417-371D-7D49-A65B-23C54FFC0414}" srcOrd="0" destOrd="0" presId="urn:microsoft.com/office/officeart/2005/8/layout/chevron2"/>
    <dgm:cxn modelId="{29D5371C-B99F-E44E-B26C-F9773329E1F0}" type="presOf" srcId="{614F4E29-DB55-4045-985B-57310E892BFC}" destId="{510E8EAC-2023-6748-84E0-972BD2F5A37F}" srcOrd="0" destOrd="0" presId="urn:microsoft.com/office/officeart/2005/8/layout/chevron2"/>
    <dgm:cxn modelId="{C262FFDC-6A97-704A-80CD-4AC050644FE6}" srcId="{4696BAB1-DDEA-8D48-83AF-DCFF9DFDDE79}" destId="{0AFA9701-76EB-634D-9506-B709A915E4AE}" srcOrd="1" destOrd="0" parTransId="{2967AD27-E3F4-AD47-91A8-FC8EA725C006}" sibTransId="{505F8766-C0AF-2E4C-9A48-BC1B0104BE04}"/>
    <dgm:cxn modelId="{4C23346F-0DC4-4846-A546-FBF669931059}" type="presOf" srcId="{E0E260D5-EDEB-3D4D-9E89-A53E899C7DF3}" destId="{4681D047-B685-074E-A62D-5C4812EF3242}" srcOrd="0" destOrd="0" presId="urn:microsoft.com/office/officeart/2005/8/layout/chevron2"/>
    <dgm:cxn modelId="{488B6541-A8E8-5C4F-9245-4B62F68C32C8}" type="presOf" srcId="{4696BAB1-DDEA-8D48-83AF-DCFF9DFDDE79}" destId="{8773B394-309E-A342-AE9A-92101E402436}" srcOrd="0" destOrd="0" presId="urn:microsoft.com/office/officeart/2005/8/layout/chevron2"/>
    <dgm:cxn modelId="{CC3A54D1-7EAE-2646-9CCB-98AFBBB82F59}" srcId="{0AFA9701-76EB-634D-9506-B709A915E4AE}" destId="{43907208-2F19-D540-9668-BDDA8A0B51D2}" srcOrd="1" destOrd="0" parTransId="{A1CEEE33-8685-734C-BE6B-154E82893355}" sibTransId="{17AF2F1E-24EB-2C43-A58A-141B79F96089}"/>
    <dgm:cxn modelId="{7F732687-837E-E048-97AA-BE6876FA7BDB}" type="presOf" srcId="{6697FC92-8242-A044-BBC1-703999E488A6}" destId="{16E8C794-641D-CA43-AB3C-78C6BE3F1539}" srcOrd="0" destOrd="0" presId="urn:microsoft.com/office/officeart/2005/8/layout/chevron2"/>
    <dgm:cxn modelId="{59D6D85D-8539-694F-8D5D-879580AD8D22}" type="presOf" srcId="{43907208-2F19-D540-9668-BDDA8A0B51D2}" destId="{FC4F0B13-04A3-3B4F-A579-3BD322B7808A}" srcOrd="0" destOrd="1" presId="urn:microsoft.com/office/officeart/2005/8/layout/chevron2"/>
    <dgm:cxn modelId="{EBD32D77-F675-5046-B15E-58EA66EDCE5B}" srcId="{C685D5FF-D4DC-284B-A018-4A02A5557EA4}" destId="{6697FC92-8242-A044-BBC1-703999E488A6}" srcOrd="0" destOrd="0" parTransId="{60A0C39F-9825-B749-8036-F184619791CA}" sibTransId="{2B4C8EF9-EC78-EA42-AA0F-32F31F42E87E}"/>
    <dgm:cxn modelId="{6345A365-D668-E74D-92A2-8408EEAD7648}" type="presOf" srcId="{3585730A-7F7F-2D41-AC29-FFA96B5D5ABB}" destId="{FC4F0B13-04A3-3B4F-A579-3BD322B7808A}" srcOrd="0" destOrd="0" presId="urn:microsoft.com/office/officeart/2005/8/layout/chevron2"/>
    <dgm:cxn modelId="{D642CB55-499E-AA4A-A091-8AD2C99FC55B}" type="presOf" srcId="{C685D5FF-D4DC-284B-A018-4A02A5557EA4}" destId="{32F91695-95BB-FC42-A07A-A69509CE172B}" srcOrd="0" destOrd="0" presId="urn:microsoft.com/office/officeart/2005/8/layout/chevron2"/>
    <dgm:cxn modelId="{415C3174-384D-824D-A15F-E504089717EF}" srcId="{0AFA9701-76EB-634D-9506-B709A915E4AE}" destId="{3585730A-7F7F-2D41-AC29-FFA96B5D5ABB}" srcOrd="0" destOrd="0" parTransId="{6DA0BEAD-BFB0-1748-B46E-11005B18B71A}" sibTransId="{785CB0AB-C10A-0843-BE77-BD3A3552A0A8}"/>
    <dgm:cxn modelId="{082378F6-9E34-3743-B15F-708147664CBC}" srcId="{4696BAB1-DDEA-8D48-83AF-DCFF9DFDDE79}" destId="{C685D5FF-D4DC-284B-A018-4A02A5557EA4}" srcOrd="0" destOrd="0" parTransId="{B103F522-A99D-D54F-8759-4A9DB197FF5E}" sibTransId="{19D21C17-546A-CB41-869D-10C27223161E}"/>
    <dgm:cxn modelId="{AE0EB716-70AD-CB45-91AE-CC2E9EAC407F}" srcId="{614F4E29-DB55-4045-985B-57310E892BFC}" destId="{E0E260D5-EDEB-3D4D-9E89-A53E899C7DF3}" srcOrd="0" destOrd="0" parTransId="{939EAE9E-42BA-BE46-B8F7-3C3445E2EB8C}" sibTransId="{D0BE40EA-E3A3-1340-8706-272117C832BF}"/>
    <dgm:cxn modelId="{81137690-8928-C047-B844-1851EDD99F0F}" type="presParOf" srcId="{8773B394-309E-A342-AE9A-92101E402436}" destId="{AF42499D-E6A2-464F-AD91-400DA0E88A84}" srcOrd="0" destOrd="0" presId="urn:microsoft.com/office/officeart/2005/8/layout/chevron2"/>
    <dgm:cxn modelId="{8B7B90C0-ECEF-B04D-AAF7-E8B4D69F4D7D}" type="presParOf" srcId="{AF42499D-E6A2-464F-AD91-400DA0E88A84}" destId="{32F91695-95BB-FC42-A07A-A69509CE172B}" srcOrd="0" destOrd="0" presId="urn:microsoft.com/office/officeart/2005/8/layout/chevron2"/>
    <dgm:cxn modelId="{430E6616-DA4E-C940-A6C8-0DD6FFD7965F}" type="presParOf" srcId="{AF42499D-E6A2-464F-AD91-400DA0E88A84}" destId="{16E8C794-641D-CA43-AB3C-78C6BE3F1539}" srcOrd="1" destOrd="0" presId="urn:microsoft.com/office/officeart/2005/8/layout/chevron2"/>
    <dgm:cxn modelId="{8F5D68C0-7A80-1A49-A8F1-C4B1CBE6F067}" type="presParOf" srcId="{8773B394-309E-A342-AE9A-92101E402436}" destId="{AD503E81-E43D-E24F-81B8-51C446525C2E}" srcOrd="1" destOrd="0" presId="urn:microsoft.com/office/officeart/2005/8/layout/chevron2"/>
    <dgm:cxn modelId="{DD1A4905-E392-F54F-8BF0-047B2EBAC0BC}" type="presParOf" srcId="{8773B394-309E-A342-AE9A-92101E402436}" destId="{E0CFF0D0-EFFE-C44F-9000-D68C56E27525}" srcOrd="2" destOrd="0" presId="urn:microsoft.com/office/officeart/2005/8/layout/chevron2"/>
    <dgm:cxn modelId="{19BB0122-10C5-394C-93D3-9609A06EFD40}" type="presParOf" srcId="{E0CFF0D0-EFFE-C44F-9000-D68C56E27525}" destId="{1522E417-371D-7D49-A65B-23C54FFC0414}" srcOrd="0" destOrd="0" presId="urn:microsoft.com/office/officeart/2005/8/layout/chevron2"/>
    <dgm:cxn modelId="{6515C7FD-A681-504B-B481-0D3E56576606}" type="presParOf" srcId="{E0CFF0D0-EFFE-C44F-9000-D68C56E27525}" destId="{FC4F0B13-04A3-3B4F-A579-3BD322B7808A}" srcOrd="1" destOrd="0" presId="urn:microsoft.com/office/officeart/2005/8/layout/chevron2"/>
    <dgm:cxn modelId="{41E36513-99E8-3647-836C-B413FA34D269}" type="presParOf" srcId="{8773B394-309E-A342-AE9A-92101E402436}" destId="{E6D7A883-3BFD-A84B-B3B0-EF3027C07B6D}" srcOrd="3" destOrd="0" presId="urn:microsoft.com/office/officeart/2005/8/layout/chevron2"/>
    <dgm:cxn modelId="{6ECA101F-D6A7-2249-96F7-CE6FD0242262}" type="presParOf" srcId="{8773B394-309E-A342-AE9A-92101E402436}" destId="{3FF1C945-D390-9945-9F2C-5CB5BC785DCE}" srcOrd="4" destOrd="0" presId="urn:microsoft.com/office/officeart/2005/8/layout/chevron2"/>
    <dgm:cxn modelId="{1284A22C-5EED-AB40-AE67-13C400578E3F}" type="presParOf" srcId="{3FF1C945-D390-9945-9F2C-5CB5BC785DCE}" destId="{510E8EAC-2023-6748-84E0-972BD2F5A37F}" srcOrd="0" destOrd="0" presId="urn:microsoft.com/office/officeart/2005/8/layout/chevron2"/>
    <dgm:cxn modelId="{D8D6BC3B-9C9C-3640-B0AC-41D7911F163E}" type="presParOf" srcId="{3FF1C945-D390-9945-9F2C-5CB5BC785DCE}" destId="{4681D047-B685-074E-A62D-5C4812EF324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F91695-95BB-FC42-A07A-A69509CE172B}">
      <dsp:nvSpPr>
        <dsp:cNvPr id="0" name=""/>
        <dsp:cNvSpPr/>
      </dsp:nvSpPr>
      <dsp:spPr>
        <a:xfrm rot="5400000">
          <a:off x="-289718" y="289718"/>
          <a:ext cx="1931458" cy="1352020"/>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zh-CN" altLang="en-US" sz="2500" kern="1200" dirty="0" smtClean="0"/>
            <a:t>小型集群</a:t>
          </a:r>
          <a:endParaRPr lang="en-US" sz="2500" kern="1200" dirty="0"/>
        </a:p>
      </dsp:txBody>
      <dsp:txXfrm rot="-5400000">
        <a:off x="1" y="676009"/>
        <a:ext cx="1352020" cy="579438"/>
      </dsp:txXfrm>
    </dsp:sp>
    <dsp:sp modelId="{16E8C794-641D-CA43-AB3C-78C6BE3F1539}">
      <dsp:nvSpPr>
        <dsp:cNvPr id="0" name=""/>
        <dsp:cNvSpPr/>
      </dsp:nvSpPr>
      <dsp:spPr>
        <a:xfrm rot="5400000">
          <a:off x="4112286" y="-2757179"/>
          <a:ext cx="1255447" cy="6775979"/>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smtClean="0">
              <a:latin typeface="Microsoft YaHei" charset="-122"/>
              <a:ea typeface="Microsoft YaHei" charset="-122"/>
              <a:cs typeface="Microsoft YaHei" charset="-122"/>
            </a:rPr>
            <a:t>处理十万级短视频任务</a:t>
          </a:r>
          <a:endParaRPr lang="en-US" sz="2000" kern="1200" dirty="0">
            <a:latin typeface="Microsoft YaHei" charset="-122"/>
            <a:ea typeface="Microsoft YaHei" charset="-122"/>
            <a:cs typeface="Microsoft YaHei" charset="-122"/>
          </a:endParaRPr>
        </a:p>
      </dsp:txBody>
      <dsp:txXfrm rot="-5400000">
        <a:off x="1352020" y="64373"/>
        <a:ext cx="6714693" cy="1132875"/>
      </dsp:txXfrm>
    </dsp:sp>
    <dsp:sp modelId="{1522E417-371D-7D49-A65B-23C54FFC0414}">
      <dsp:nvSpPr>
        <dsp:cNvPr id="0" name=""/>
        <dsp:cNvSpPr/>
      </dsp:nvSpPr>
      <dsp:spPr>
        <a:xfrm rot="5400000">
          <a:off x="-289718" y="2033323"/>
          <a:ext cx="1931458" cy="1352020"/>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zh-CN" altLang="en-US" sz="2500" kern="1200" dirty="0" smtClean="0"/>
            <a:t>大型集群</a:t>
          </a:r>
          <a:endParaRPr lang="en-US" sz="2500" kern="1200" dirty="0"/>
        </a:p>
      </dsp:txBody>
      <dsp:txXfrm rot="-5400000">
        <a:off x="1" y="2419614"/>
        <a:ext cx="1352020" cy="579438"/>
      </dsp:txXfrm>
    </dsp:sp>
    <dsp:sp modelId="{FC4F0B13-04A3-3B4F-A579-3BD322B7808A}">
      <dsp:nvSpPr>
        <dsp:cNvPr id="0" name=""/>
        <dsp:cNvSpPr/>
      </dsp:nvSpPr>
      <dsp:spPr>
        <a:xfrm rot="5400000">
          <a:off x="4112286" y="-1016661"/>
          <a:ext cx="1255447" cy="6775979"/>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smtClean="0">
              <a:latin typeface="Microsoft YaHei" charset="-122"/>
              <a:ea typeface="Microsoft YaHei" charset="-122"/>
              <a:cs typeface="Microsoft YaHei" charset="-122"/>
            </a:rPr>
            <a:t>丰富模型功能</a:t>
          </a:r>
          <a:endParaRPr lang="en-US" sz="2000" kern="1200" dirty="0">
            <a:latin typeface="Microsoft YaHei" charset="-122"/>
            <a:ea typeface="Microsoft YaHei" charset="-122"/>
            <a:cs typeface="Microsoft YaHei" charset="-122"/>
          </a:endParaRPr>
        </a:p>
        <a:p>
          <a:pPr marL="228600" lvl="1" indent="-228600" algn="l" defTabSz="889000">
            <a:lnSpc>
              <a:spcPct val="90000"/>
            </a:lnSpc>
            <a:spcBef>
              <a:spcPct val="0"/>
            </a:spcBef>
            <a:spcAft>
              <a:spcPct val="15000"/>
            </a:spcAft>
            <a:buChar char="•"/>
          </a:pPr>
          <a:r>
            <a:rPr lang="zh-CN" altLang="en-US" sz="2000" kern="1200" dirty="0" smtClean="0">
              <a:latin typeface="Microsoft YaHei" charset="-122"/>
              <a:ea typeface="Microsoft YaHei" charset="-122"/>
              <a:cs typeface="Microsoft YaHei" charset="-122"/>
            </a:rPr>
            <a:t>处理千万级短视频任务</a:t>
          </a:r>
          <a:endParaRPr lang="en-US" sz="2000" kern="1200" dirty="0">
            <a:latin typeface="Microsoft YaHei" charset="-122"/>
            <a:ea typeface="Microsoft YaHei" charset="-122"/>
            <a:cs typeface="Microsoft YaHei" charset="-122"/>
          </a:endParaRPr>
        </a:p>
      </dsp:txBody>
      <dsp:txXfrm rot="-5400000">
        <a:off x="1352020" y="1804891"/>
        <a:ext cx="6714693" cy="1132875"/>
      </dsp:txXfrm>
    </dsp:sp>
    <dsp:sp modelId="{510E8EAC-2023-6748-84E0-972BD2F5A37F}">
      <dsp:nvSpPr>
        <dsp:cNvPr id="0" name=""/>
        <dsp:cNvSpPr/>
      </dsp:nvSpPr>
      <dsp:spPr>
        <a:xfrm rot="5400000">
          <a:off x="-289718" y="3773840"/>
          <a:ext cx="1931458" cy="1352020"/>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zh-CN" altLang="en-US" sz="2500" kern="1200" dirty="0" smtClean="0"/>
            <a:t>云服务</a:t>
          </a:r>
          <a:endParaRPr lang="en-US" sz="2500" kern="1200" dirty="0"/>
        </a:p>
      </dsp:txBody>
      <dsp:txXfrm rot="-5400000">
        <a:off x="1" y="4160131"/>
        <a:ext cx="1352020" cy="579438"/>
      </dsp:txXfrm>
    </dsp:sp>
    <dsp:sp modelId="{4681D047-B685-074E-A62D-5C4812EF3242}">
      <dsp:nvSpPr>
        <dsp:cNvPr id="0" name=""/>
        <dsp:cNvSpPr/>
      </dsp:nvSpPr>
      <dsp:spPr>
        <a:xfrm rot="5400000">
          <a:off x="4112286" y="723856"/>
          <a:ext cx="1255447" cy="6775979"/>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0" i="0" u="none" kern="1200" dirty="0" smtClean="0">
              <a:latin typeface="Microsoft YaHei" charset="-122"/>
              <a:ea typeface="Microsoft YaHei" charset="-122"/>
              <a:cs typeface="Microsoft YaHei" charset="-122"/>
            </a:rPr>
            <a:t>基于私有云的</a:t>
          </a:r>
          <a:r>
            <a:rPr lang="en-US" altLang="zh-CN" sz="2000" b="0" i="0" u="none" kern="1200" dirty="0" smtClean="0">
              <a:latin typeface="Microsoft YaHei" charset="-122"/>
              <a:ea typeface="Microsoft YaHei" charset="-122"/>
              <a:cs typeface="Microsoft YaHei" charset="-122"/>
            </a:rPr>
            <a:t>SaaS</a:t>
          </a:r>
          <a:r>
            <a:rPr lang="zh-CN" altLang="en-US" sz="2000" b="0" i="0" u="none" kern="1200" dirty="0" smtClean="0">
              <a:latin typeface="Microsoft YaHei" charset="-122"/>
              <a:ea typeface="Microsoft YaHei" charset="-122"/>
              <a:cs typeface="Microsoft YaHei" charset="-122"/>
            </a:rPr>
            <a:t>服务，提供</a:t>
          </a:r>
          <a:r>
            <a:rPr lang="en-US" altLang="zh-CN" sz="2000" b="0" i="0" u="none" kern="1200" dirty="0" smtClean="0">
              <a:latin typeface="Microsoft YaHei" charset="-122"/>
              <a:ea typeface="Microsoft YaHei" charset="-122"/>
              <a:cs typeface="Microsoft YaHei" charset="-122"/>
            </a:rPr>
            <a:t>API</a:t>
          </a:r>
          <a:r>
            <a:rPr lang="zh-CN" altLang="en-US" sz="2000" b="0" i="0" u="none" kern="1200" dirty="0" smtClean="0">
              <a:latin typeface="Microsoft YaHei" charset="-122"/>
              <a:ea typeface="Microsoft YaHei" charset="-122"/>
              <a:cs typeface="Microsoft YaHei" charset="-122"/>
            </a:rPr>
            <a:t>服务</a:t>
          </a:r>
          <a:endParaRPr lang="en-US" sz="2000" kern="1200" dirty="0">
            <a:latin typeface="Microsoft YaHei" charset="-122"/>
            <a:ea typeface="Microsoft YaHei" charset="-122"/>
            <a:cs typeface="Microsoft YaHei" charset="-122"/>
          </a:endParaRPr>
        </a:p>
      </dsp:txBody>
      <dsp:txXfrm rot="-5400000">
        <a:off x="1352020" y="3545408"/>
        <a:ext cx="6714693" cy="1132875"/>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9E8109-0935-EE40-B750-2183D26D259B}" type="datetimeFigureOut">
              <a:rPr lang="en-US" smtClean="0"/>
              <a:t>9/19/18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1CFCEC-67DB-D04E-8063-6CEBE45528A5}" type="slidenum">
              <a:rPr lang="en-US" smtClean="0"/>
              <a:t>‹#›</a:t>
            </a:fld>
            <a:endParaRPr lang="en-US"/>
          </a:p>
        </p:txBody>
      </p:sp>
    </p:spTree>
    <p:extLst>
      <p:ext uri="{BB962C8B-B14F-4D97-AF65-F5344CB8AC3E}">
        <p14:creationId xmlns:p14="http://schemas.microsoft.com/office/powerpoint/2010/main" val="67249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b="0" i="0" kern="1200" dirty="0" smtClean="0">
                <a:solidFill>
                  <a:srgbClr val="FF0000"/>
                </a:solidFill>
                <a:effectLst/>
                <a:latin typeface="+mn-lt"/>
                <a:ea typeface="+mn-ea"/>
                <a:cs typeface="+mn-cs"/>
              </a:rPr>
              <a:t>在芯片</a:t>
            </a:r>
            <a:r>
              <a:rPr lang="en-US" altLang="zh-CN" sz="1200" b="0" i="0" kern="1200" baseline="0" dirty="0" err="1" smtClean="0">
                <a:solidFill>
                  <a:srgbClr val="FF0000"/>
                </a:solidFill>
                <a:effectLst/>
                <a:latin typeface="+mn-lt"/>
                <a:ea typeface="+mn-ea"/>
                <a:cs typeface="+mn-cs"/>
              </a:rPr>
              <a:t>N</a:t>
            </a:r>
            <a:r>
              <a:rPr lang="en-US" altLang="zh-CN" sz="1200" b="0" i="0" kern="1200" dirty="0" err="1" smtClean="0">
                <a:solidFill>
                  <a:srgbClr val="FF0000"/>
                </a:solidFill>
                <a:effectLst/>
                <a:latin typeface="+mn-lt"/>
                <a:ea typeface="+mn-ea"/>
                <a:cs typeface="+mn-cs"/>
              </a:rPr>
              <a:t>ovuTensor</a:t>
            </a:r>
            <a:r>
              <a:rPr lang="zh-CN" altLang="en-US" sz="1200" b="0" i="0" kern="1200" dirty="0" smtClean="0">
                <a:solidFill>
                  <a:srgbClr val="FF0000"/>
                </a:solidFill>
                <a:effectLst/>
                <a:latin typeface="+mn-lt"/>
                <a:ea typeface="+mn-ea"/>
                <a:cs typeface="+mn-cs"/>
              </a:rPr>
              <a:t>的支持下</a:t>
            </a:r>
            <a:r>
              <a:rPr lang="en-US" altLang="zh-CN" sz="1200" b="0" i="0" kern="1200" dirty="0" smtClean="0">
                <a:solidFill>
                  <a:srgbClr val="FF0000"/>
                </a:solidFill>
                <a:effectLst/>
                <a:latin typeface="+mn-lt"/>
                <a:ea typeface="+mn-ea"/>
                <a:cs typeface="+mn-cs"/>
              </a:rPr>
              <a:t>,</a:t>
            </a:r>
            <a:r>
              <a:rPr lang="en-US" altLang="zh-CN" sz="1200" b="0" i="0" kern="1200" baseline="0" dirty="0" smtClean="0">
                <a:solidFill>
                  <a:srgbClr val="FF0000"/>
                </a:solidFill>
                <a:effectLst/>
                <a:latin typeface="+mn-lt"/>
                <a:ea typeface="+mn-ea"/>
                <a:cs typeface="+mn-cs"/>
              </a:rPr>
              <a:t> </a:t>
            </a:r>
            <a:r>
              <a:rPr lang="zh-CN" altLang="en-US" sz="1200" b="0" i="0" kern="1200" baseline="0" dirty="0" smtClean="0">
                <a:solidFill>
                  <a:srgbClr val="FF0000"/>
                </a:solidFill>
                <a:effectLst/>
                <a:latin typeface="+mn-lt"/>
                <a:ea typeface="+mn-ea"/>
                <a:cs typeface="+mn-cs"/>
              </a:rPr>
              <a:t>我们会推出面向互联网短视频的基于人工智能的视频内容分析平台</a:t>
            </a:r>
            <a:endParaRPr lang="en-US" altLang="zh-CN" sz="1200" b="0" i="0" kern="1200" dirty="0" smtClean="0">
              <a:solidFill>
                <a:srgbClr val="FF0000"/>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3C153610-4CAB-AC44-A2E9-C5CC96131B4D}" type="slidenum">
              <a:rPr kumimoji="1" lang="zh-CN" altLang="en-US" smtClean="0"/>
              <a:t>1</a:t>
            </a:fld>
            <a:endParaRPr kumimoji="1" lang="zh-CN" altLang="en-US"/>
          </a:p>
        </p:txBody>
      </p:sp>
    </p:spTree>
    <p:extLst>
      <p:ext uri="{BB962C8B-B14F-4D97-AF65-F5344CB8AC3E}">
        <p14:creationId xmlns:p14="http://schemas.microsoft.com/office/powerpoint/2010/main" val="6858977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图表列举了主流一些短视频平台的视频的基本信息，我们的视频分析平台都可以支持</a:t>
            </a:r>
            <a:endParaRPr lang="en-US" dirty="0"/>
          </a:p>
        </p:txBody>
      </p:sp>
      <p:sp>
        <p:nvSpPr>
          <p:cNvPr id="4" name="Slide Number Placeholder 3"/>
          <p:cNvSpPr>
            <a:spLocks noGrp="1"/>
          </p:cNvSpPr>
          <p:nvPr>
            <p:ph type="sldNum" sz="quarter" idx="10"/>
          </p:nvPr>
        </p:nvSpPr>
        <p:spPr/>
        <p:txBody>
          <a:bodyPr/>
          <a:lstStyle/>
          <a:p>
            <a:fld id="{9E1CFCEC-67DB-D04E-8063-6CEBE45528A5}" type="slidenum">
              <a:rPr lang="en-US" smtClean="0"/>
              <a:t>11</a:t>
            </a:fld>
            <a:endParaRPr lang="en-US"/>
          </a:p>
        </p:txBody>
      </p:sp>
    </p:spTree>
    <p:extLst>
      <p:ext uri="{BB962C8B-B14F-4D97-AF65-F5344CB8AC3E}">
        <p14:creationId xmlns:p14="http://schemas.microsoft.com/office/powerpoint/2010/main" val="210057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将产品规划为三个阶段：小型集群可以处理</a:t>
            </a:r>
            <a:r>
              <a:rPr lang="en-US" altLang="zh-CN" dirty="0" smtClean="0"/>
              <a:t>10</a:t>
            </a:r>
            <a:r>
              <a:rPr lang="zh-CN" altLang="en-US" dirty="0" smtClean="0"/>
              <a:t>万级短视频任务，大型集群可以满足现有主流短视频平台日均新增视频量的视频内容审查任务，云服务即在大型集群的基础上提供更加灵活便捷的公有</a:t>
            </a:r>
            <a:r>
              <a:rPr lang="en-US" altLang="zh-CN" dirty="0" err="1" smtClean="0"/>
              <a:t>api</a:t>
            </a:r>
            <a:r>
              <a:rPr lang="zh-CN" altLang="en-US" dirty="0" smtClean="0"/>
              <a:t>服务</a:t>
            </a:r>
            <a:endParaRPr lang="en-US" dirty="0"/>
          </a:p>
        </p:txBody>
      </p:sp>
      <p:sp>
        <p:nvSpPr>
          <p:cNvPr id="4" name="Slide Number Placeholder 3"/>
          <p:cNvSpPr>
            <a:spLocks noGrp="1"/>
          </p:cNvSpPr>
          <p:nvPr>
            <p:ph type="sldNum" sz="quarter" idx="10"/>
          </p:nvPr>
        </p:nvSpPr>
        <p:spPr/>
        <p:txBody>
          <a:bodyPr/>
          <a:lstStyle/>
          <a:p>
            <a:fld id="{9E1CFCEC-67DB-D04E-8063-6CEBE45528A5}" type="slidenum">
              <a:rPr lang="en-US" smtClean="0"/>
              <a:t>12</a:t>
            </a:fld>
            <a:endParaRPr lang="en-US"/>
          </a:p>
        </p:txBody>
      </p:sp>
    </p:spTree>
    <p:extLst>
      <p:ext uri="{BB962C8B-B14F-4D97-AF65-F5344CB8AC3E}">
        <p14:creationId xmlns:p14="http://schemas.microsoft.com/office/powerpoint/2010/main" val="558565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dirty="0" smtClean="0"/>
              <a:t>抽帧或者增加倍速，会提高处理的速度</a:t>
            </a:r>
            <a:endParaRPr lang="en-US" altLang="zh-CN" dirty="0" smtClean="0"/>
          </a:p>
          <a:p>
            <a:pPr marL="228600" indent="-228600">
              <a:buAutoNum type="arabicPeriod"/>
            </a:pPr>
            <a:endParaRPr lang="en-US" dirty="0" smtClean="0"/>
          </a:p>
          <a:p>
            <a:pPr marL="228600" indent="-228600">
              <a:buAutoNum type="arabicPeriod"/>
            </a:pPr>
            <a:r>
              <a:rPr lang="en-US" altLang="zh-CN" dirty="0" smtClean="0"/>
              <a:t>Batch</a:t>
            </a:r>
            <a:r>
              <a:rPr lang="en-US" altLang="zh-CN" baseline="0" dirty="0" smtClean="0"/>
              <a:t> size 8</a:t>
            </a:r>
            <a:r>
              <a:rPr lang="zh-CN" altLang="en-US" baseline="0" dirty="0" smtClean="0"/>
              <a:t> </a:t>
            </a:r>
            <a:r>
              <a:rPr lang="en-US" altLang="zh-CN" baseline="0" dirty="0" smtClean="0"/>
              <a:t>1080ti 380fps 730fps</a:t>
            </a:r>
          </a:p>
        </p:txBody>
      </p:sp>
      <p:sp>
        <p:nvSpPr>
          <p:cNvPr id="4" name="Slide Number Placeholder 3"/>
          <p:cNvSpPr>
            <a:spLocks noGrp="1"/>
          </p:cNvSpPr>
          <p:nvPr>
            <p:ph type="sldNum" sz="quarter" idx="10"/>
          </p:nvPr>
        </p:nvSpPr>
        <p:spPr/>
        <p:txBody>
          <a:bodyPr/>
          <a:lstStyle/>
          <a:p>
            <a:fld id="{9E1CFCEC-67DB-D04E-8063-6CEBE45528A5}" type="slidenum">
              <a:rPr lang="en-US" smtClean="0"/>
              <a:t>13</a:t>
            </a:fld>
            <a:endParaRPr lang="en-US"/>
          </a:p>
        </p:txBody>
      </p:sp>
    </p:spTree>
    <p:extLst>
      <p:ext uri="{BB962C8B-B14F-4D97-AF65-F5344CB8AC3E}">
        <p14:creationId xmlns:p14="http://schemas.microsoft.com/office/powerpoint/2010/main" val="1482848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以刚才提到的单卡性能为基础，视频文件规格完全满足现有短视频平台的视频规格并按照大概每秒处理视频的峰值来计算，得到表格中所列的数据</a:t>
            </a:r>
            <a:endParaRPr lang="en-US" dirty="0"/>
          </a:p>
        </p:txBody>
      </p:sp>
      <p:sp>
        <p:nvSpPr>
          <p:cNvPr id="4" name="Slide Number Placeholder 3"/>
          <p:cNvSpPr>
            <a:spLocks noGrp="1"/>
          </p:cNvSpPr>
          <p:nvPr>
            <p:ph type="sldNum" sz="quarter" idx="10"/>
          </p:nvPr>
        </p:nvSpPr>
        <p:spPr/>
        <p:txBody>
          <a:bodyPr/>
          <a:lstStyle/>
          <a:p>
            <a:fld id="{9E1CFCEC-67DB-D04E-8063-6CEBE45528A5}" type="slidenum">
              <a:rPr lang="en-US" smtClean="0"/>
              <a:t>14</a:t>
            </a:fld>
            <a:endParaRPr lang="en-US"/>
          </a:p>
        </p:txBody>
      </p:sp>
    </p:spTree>
    <p:extLst>
      <p:ext uri="{BB962C8B-B14F-4D97-AF65-F5344CB8AC3E}">
        <p14:creationId xmlns:p14="http://schemas.microsoft.com/office/powerpoint/2010/main" val="19683630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这是实时监控视频处理状态的一个小</a:t>
            </a:r>
            <a:r>
              <a:rPr lang="en-US" altLang="zh-CN" dirty="0" smtClean="0"/>
              <a:t>demo</a:t>
            </a:r>
            <a:r>
              <a:rPr lang="zh-CN" altLang="en-US" dirty="0" smtClean="0"/>
              <a:t>，左侧为任务队列，右侧显示处理结果</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demo</a:t>
            </a:r>
            <a:r>
              <a:rPr lang="zh-CN" altLang="en-US" baseline="0" dirty="0" smtClean="0"/>
              <a:t>是</a:t>
            </a:r>
            <a:r>
              <a:rPr lang="en-US" altLang="zh-CN" baseline="0" dirty="0" smtClean="0"/>
              <a:t>Batch size 8 1080+TensorRT 260fps 400fps</a:t>
            </a:r>
          </a:p>
          <a:p>
            <a:endParaRPr lang="en-US" dirty="0"/>
          </a:p>
        </p:txBody>
      </p:sp>
      <p:sp>
        <p:nvSpPr>
          <p:cNvPr id="4" name="Slide Number Placeholder 3"/>
          <p:cNvSpPr>
            <a:spLocks noGrp="1"/>
          </p:cNvSpPr>
          <p:nvPr>
            <p:ph type="sldNum" sz="quarter" idx="10"/>
          </p:nvPr>
        </p:nvSpPr>
        <p:spPr/>
        <p:txBody>
          <a:bodyPr/>
          <a:lstStyle/>
          <a:p>
            <a:fld id="{9E1CFCEC-67DB-D04E-8063-6CEBE45528A5}" type="slidenum">
              <a:rPr lang="en-US" smtClean="0"/>
              <a:t>15</a:t>
            </a:fld>
            <a:endParaRPr lang="en-US"/>
          </a:p>
        </p:txBody>
      </p:sp>
    </p:spTree>
    <p:extLst>
      <p:ext uri="{BB962C8B-B14F-4D97-AF65-F5344CB8AC3E}">
        <p14:creationId xmlns:p14="http://schemas.microsoft.com/office/powerpoint/2010/main" val="19379519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b="0" i="0" kern="1200" dirty="0" smtClean="0">
              <a:solidFill>
                <a:srgbClr val="FF0000"/>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3C153610-4CAB-AC44-A2E9-C5CC96131B4D}" type="slidenum">
              <a:rPr kumimoji="1" lang="zh-CN" altLang="en-US" smtClean="0"/>
              <a:t>16</a:t>
            </a:fld>
            <a:endParaRPr kumimoji="1" lang="zh-CN" altLang="en-US"/>
          </a:p>
        </p:txBody>
      </p:sp>
    </p:spTree>
    <p:extLst>
      <p:ext uri="{BB962C8B-B14F-4D97-AF65-F5344CB8AC3E}">
        <p14:creationId xmlns:p14="http://schemas.microsoft.com/office/powerpoint/2010/main" val="1029278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根据网路数据可以看到互联网短视频行业从</a:t>
            </a:r>
            <a:r>
              <a:rPr lang="en-US" altLang="zh-CN" dirty="0" smtClean="0"/>
              <a:t>2016</a:t>
            </a:r>
            <a:r>
              <a:rPr lang="zh-CN" altLang="en-US" dirty="0" smtClean="0"/>
              <a:t>年开始进入爆发期，图</a:t>
            </a:r>
            <a:r>
              <a:rPr lang="en-US" altLang="zh-CN" dirty="0" smtClean="0"/>
              <a:t>1</a:t>
            </a:r>
            <a:r>
              <a:rPr lang="zh-CN" altLang="en-US" dirty="0" smtClean="0"/>
              <a:t>为</a:t>
            </a:r>
            <a:r>
              <a:rPr lang="en-US" altLang="zh-CN" dirty="0" smtClean="0"/>
              <a:t>2011</a:t>
            </a:r>
            <a:r>
              <a:rPr lang="zh-CN" altLang="en-US" dirty="0" smtClean="0"/>
              <a:t>年到</a:t>
            </a:r>
            <a:r>
              <a:rPr lang="en-US" altLang="zh-CN" dirty="0" smtClean="0"/>
              <a:t>2017</a:t>
            </a:r>
            <a:r>
              <a:rPr lang="zh-CN" altLang="en-US" dirty="0" smtClean="0"/>
              <a:t>年上线的短视频类产品</a:t>
            </a:r>
            <a:endParaRPr lang="en-US" dirty="0" smtClean="0"/>
          </a:p>
          <a:p>
            <a:r>
              <a:rPr lang="zh-CN" altLang="en-US" dirty="0" smtClean="0"/>
              <a:t>目前的短视频平台背后都有着巨头互联网企业的强大支持，通过表</a:t>
            </a:r>
            <a:r>
              <a:rPr lang="en-US" altLang="zh-CN" dirty="0" smtClean="0"/>
              <a:t>1</a:t>
            </a:r>
            <a:r>
              <a:rPr lang="zh-CN" altLang="en-US" dirty="0" smtClean="0"/>
              <a:t>可以看出，目前比较火爆的快手，抖音的背后就有着腾讯，今日头条的支持</a:t>
            </a:r>
            <a:endParaRPr lang="en-US" dirty="0"/>
          </a:p>
        </p:txBody>
      </p:sp>
      <p:sp>
        <p:nvSpPr>
          <p:cNvPr id="4" name="Slide Number Placeholder 3"/>
          <p:cNvSpPr>
            <a:spLocks noGrp="1"/>
          </p:cNvSpPr>
          <p:nvPr>
            <p:ph type="sldNum" sz="quarter" idx="10"/>
          </p:nvPr>
        </p:nvSpPr>
        <p:spPr/>
        <p:txBody>
          <a:bodyPr/>
          <a:lstStyle/>
          <a:p>
            <a:fld id="{9E1CFCEC-67DB-D04E-8063-6CEBE45528A5}" type="slidenum">
              <a:rPr lang="en-US" smtClean="0"/>
              <a:t>2</a:t>
            </a:fld>
            <a:endParaRPr lang="en-US"/>
          </a:p>
        </p:txBody>
      </p:sp>
    </p:spTree>
    <p:extLst>
      <p:ext uri="{BB962C8B-B14F-4D97-AF65-F5344CB8AC3E}">
        <p14:creationId xmlns:p14="http://schemas.microsoft.com/office/powerpoint/2010/main" val="1988553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截止到今年</a:t>
            </a:r>
            <a:r>
              <a:rPr lang="en-US" altLang="zh-CN" dirty="0" smtClean="0"/>
              <a:t>3</a:t>
            </a:r>
            <a:r>
              <a:rPr lang="zh-CN" altLang="en-US" dirty="0" smtClean="0"/>
              <a:t>月，短视频月活跃用户达</a:t>
            </a:r>
            <a:r>
              <a:rPr lang="en-US" altLang="zh-CN" dirty="0" smtClean="0"/>
              <a:t>4.6</a:t>
            </a:r>
            <a:r>
              <a:rPr lang="zh-CN" altLang="en-US" dirty="0" smtClean="0"/>
              <a:t>亿，同比增长</a:t>
            </a:r>
            <a:r>
              <a:rPr lang="en-US" altLang="zh-CN" dirty="0" smtClean="0"/>
              <a:t>14.37%</a:t>
            </a:r>
            <a:r>
              <a:rPr lang="zh-CN" altLang="en-US" dirty="0" smtClean="0"/>
              <a:t>。尤其从去年</a:t>
            </a:r>
            <a:r>
              <a:rPr lang="en-US" altLang="zh-CN" dirty="0" smtClean="0"/>
              <a:t>7</a:t>
            </a:r>
            <a:r>
              <a:rPr lang="zh-CN" altLang="en-US" dirty="0" smtClean="0"/>
              <a:t>月之后，短视频行业用户增长迅速，规模日益增大</a:t>
            </a:r>
            <a:endParaRPr lang="en-US" altLang="zh-CN" dirty="0" smtClean="0"/>
          </a:p>
          <a:p>
            <a:endParaRPr lang="en-US" dirty="0" smtClean="0"/>
          </a:p>
          <a:p>
            <a:r>
              <a:rPr lang="zh-CN" altLang="en-US" dirty="0" smtClean="0"/>
              <a:t>根据网络数据，近两年各大短视频平台的日均视频上传量也非常之大，以图表所列三家平台为例，可以看出快手可以达到日均</a:t>
            </a:r>
            <a:r>
              <a:rPr lang="en-US" altLang="zh-CN" dirty="0" smtClean="0"/>
              <a:t>1500</a:t>
            </a:r>
            <a:r>
              <a:rPr lang="zh-CN" altLang="en-US" dirty="0" smtClean="0"/>
              <a:t>万视频的上传量</a:t>
            </a:r>
            <a:endParaRPr lang="en-US" dirty="0"/>
          </a:p>
        </p:txBody>
      </p:sp>
      <p:sp>
        <p:nvSpPr>
          <p:cNvPr id="4" name="Slide Number Placeholder 3"/>
          <p:cNvSpPr>
            <a:spLocks noGrp="1"/>
          </p:cNvSpPr>
          <p:nvPr>
            <p:ph type="sldNum" sz="quarter" idx="10"/>
          </p:nvPr>
        </p:nvSpPr>
        <p:spPr/>
        <p:txBody>
          <a:bodyPr/>
          <a:lstStyle/>
          <a:p>
            <a:fld id="{9E1CFCEC-67DB-D04E-8063-6CEBE45528A5}" type="slidenum">
              <a:rPr lang="en-US" smtClean="0"/>
              <a:t>3</a:t>
            </a:fld>
            <a:endParaRPr lang="en-US"/>
          </a:p>
        </p:txBody>
      </p:sp>
    </p:spTree>
    <p:extLst>
      <p:ext uri="{BB962C8B-B14F-4D97-AF65-F5344CB8AC3E}">
        <p14:creationId xmlns:p14="http://schemas.microsoft.com/office/powerpoint/2010/main" val="1935360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kern="1200" dirty="0" smtClean="0">
                <a:solidFill>
                  <a:schemeClr val="tx1"/>
                </a:solidFill>
                <a:effectLst/>
                <a:latin typeface="+mn-lt"/>
                <a:ea typeface="+mn-ea"/>
                <a:cs typeface="+mn-cs"/>
              </a:rPr>
              <a:t>短视频传播成本低，质量参差不齐，且负面内容杀伤力大。每天产生的数千万小时视频内容中，其中可能包含着大量的不良视频。</a:t>
            </a:r>
            <a:r>
              <a:rPr lang="zh-CN" altLang="en-US" dirty="0" smtClean="0">
                <a:latin typeface="Microsoft YaHei" charset="-122"/>
                <a:ea typeface="Microsoft YaHei" charset="-122"/>
                <a:cs typeface="Microsoft YaHei" charset="-122"/>
              </a:rPr>
              <a:t>在带有隐蔽性的海量数据面前，完全依靠人工是没办法解决内容审核难题，这给视频的内容管理带来了巨大的压力。</a:t>
            </a:r>
            <a:r>
              <a:rPr lang="zh-CN" altLang="en-US" sz="1200" b="0" i="0" kern="1200" dirty="0" smtClean="0">
                <a:solidFill>
                  <a:schemeClr val="tx1"/>
                </a:solidFill>
                <a:effectLst/>
                <a:latin typeface="+mn-lt"/>
                <a:ea typeface="+mn-ea"/>
                <a:cs typeface="+mn-cs"/>
              </a:rPr>
              <a:t>据网络数据，今日头条的内容审核团队就有</a:t>
            </a:r>
            <a:r>
              <a:rPr lang="en-US" altLang="zh-CN" sz="1200" b="0" i="0" kern="1200" dirty="0" smtClean="0">
                <a:solidFill>
                  <a:schemeClr val="tx1"/>
                </a:solidFill>
                <a:effectLst/>
                <a:latin typeface="+mn-lt"/>
                <a:ea typeface="+mn-ea"/>
                <a:cs typeface="+mn-cs"/>
              </a:rPr>
              <a:t>600</a:t>
            </a:r>
            <a:r>
              <a:rPr lang="zh-CN" altLang="en-US" sz="1200" b="0" i="0" kern="1200" dirty="0" smtClean="0">
                <a:solidFill>
                  <a:schemeClr val="tx1"/>
                </a:solidFill>
                <a:effectLst/>
                <a:latin typeface="+mn-lt"/>
                <a:ea typeface="+mn-ea"/>
                <a:cs typeface="+mn-cs"/>
              </a:rPr>
              <a:t>人，并计划逐步增加到</a:t>
            </a:r>
            <a:r>
              <a:rPr lang="en-US" altLang="zh-CN" sz="1200" b="0" i="0" kern="1200" dirty="0" smtClean="0">
                <a:solidFill>
                  <a:schemeClr val="tx1"/>
                </a:solidFill>
                <a:effectLst/>
                <a:latin typeface="+mn-lt"/>
                <a:ea typeface="+mn-ea"/>
                <a:cs typeface="+mn-cs"/>
              </a:rPr>
              <a:t>1500</a:t>
            </a:r>
            <a:r>
              <a:rPr lang="zh-CN" altLang="en-US" sz="1200" b="0" i="0" kern="1200" dirty="0" smtClean="0">
                <a:solidFill>
                  <a:schemeClr val="tx1"/>
                </a:solidFill>
                <a:effectLst/>
                <a:latin typeface="+mn-lt"/>
                <a:ea typeface="+mn-ea"/>
                <a:cs typeface="+mn-cs"/>
              </a:rPr>
              <a:t>人；梨视频建立了三审流程，其重庆基地的</a:t>
            </a:r>
            <a:r>
              <a:rPr lang="en-US" altLang="zh-CN" sz="1200" b="0" i="0" kern="1200" dirty="0" smtClean="0">
                <a:solidFill>
                  <a:schemeClr val="tx1"/>
                </a:solidFill>
                <a:effectLst/>
                <a:latin typeface="+mn-lt"/>
                <a:ea typeface="+mn-ea"/>
                <a:cs typeface="+mn-cs"/>
              </a:rPr>
              <a:t>100</a:t>
            </a:r>
            <a:r>
              <a:rPr lang="zh-CN" altLang="en-US" sz="1200" b="0" i="0" kern="1200" dirty="0" smtClean="0">
                <a:solidFill>
                  <a:schemeClr val="tx1"/>
                </a:solidFill>
                <a:effectLst/>
                <a:latin typeface="+mn-lt"/>
                <a:ea typeface="+mn-ea"/>
                <a:cs typeface="+mn-cs"/>
              </a:rPr>
              <a:t>多名工作人员大部分是审核人员。短视频机构投入在审核方面的费用甚至超过其原创自制节目的成本。</a:t>
            </a:r>
            <a:endParaRPr lang="en-US" altLang="zh-CN" sz="1200" b="0" i="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smtClean="0"/>
              <a:t>短视频内容碎片化，多维化。短视频内容涉及到的领域有美食，同城，音乐，美妆，时尚，体育等等。</a:t>
            </a:r>
            <a:r>
              <a:rPr lang="zh-CN" altLang="en-US" dirty="0" smtClean="0">
                <a:latin typeface="Microsoft YaHei" charset="-122"/>
                <a:ea typeface="Microsoft YaHei" charset="-122"/>
                <a:cs typeface="Microsoft YaHei" charset="-122"/>
              </a:rPr>
              <a:t>海量级的数据里面充斥着各式各样的信息，如何高效地收集数据，并加以利用，对企业的决策以及商机的发掘起着至关重要的作用</a:t>
            </a:r>
            <a:r>
              <a:rPr lang="zh-CN" altLang="en-US" dirty="0" smtClean="0"/>
              <a:t>。</a:t>
            </a:r>
            <a:endParaRPr lang="en-US" dirty="0" smtClean="0"/>
          </a:p>
          <a:p>
            <a:endParaRPr kumimoji="1" lang="zh-CN" altLang="en-US" dirty="0"/>
          </a:p>
        </p:txBody>
      </p:sp>
      <p:sp>
        <p:nvSpPr>
          <p:cNvPr id="4" name="幻灯片编号占位符 3"/>
          <p:cNvSpPr>
            <a:spLocks noGrp="1"/>
          </p:cNvSpPr>
          <p:nvPr>
            <p:ph type="sldNum" sz="quarter" idx="10"/>
          </p:nvPr>
        </p:nvSpPr>
        <p:spPr/>
        <p:txBody>
          <a:bodyPr/>
          <a:lstStyle/>
          <a:p>
            <a:fld id="{3C153610-4CAB-AC44-A2E9-C5CC96131B4D}" type="slidenum">
              <a:rPr kumimoji="1" lang="zh-CN" altLang="en-US" smtClean="0"/>
              <a:t>4</a:t>
            </a:fld>
            <a:endParaRPr kumimoji="1" lang="zh-CN" altLang="en-US"/>
          </a:p>
        </p:txBody>
      </p:sp>
    </p:spTree>
    <p:extLst>
      <p:ext uri="{BB962C8B-B14F-4D97-AF65-F5344CB8AC3E}">
        <p14:creationId xmlns:p14="http://schemas.microsoft.com/office/powerpoint/2010/main" val="2032045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1.</a:t>
            </a:r>
            <a:r>
              <a:rPr kumimoji="1" lang="zh-CN" altLang="en-US" dirty="0" smtClean="0"/>
              <a:t>采用计算机视觉深度学习算法，对视频内容进行分类，及时分辨出视频是否涉及黄色，暴力，政治敏感，或者包含广告以及违禁品等风险内容，并且可以实时跟进最新的政策，大幅减少人工审核</a:t>
            </a:r>
            <a:endParaRPr kumimoji="1" lang="en-US" altLang="zh-CN" dirty="0" smtClean="0"/>
          </a:p>
          <a:p>
            <a:endParaRPr kumimoji="1" lang="en-US" altLang="zh-CN" dirty="0" smtClean="0"/>
          </a:p>
          <a:p>
            <a:r>
              <a:rPr kumimoji="1" lang="en-US" altLang="zh-CN" dirty="0" smtClean="0"/>
              <a:t>2.</a:t>
            </a:r>
            <a:r>
              <a:rPr kumimoji="1" lang="zh-CN" altLang="en-US" dirty="0" smtClean="0"/>
              <a:t> 同样采用计算机视觉深度学习算法，对视频进行分析，提取视频中的结构化数据，包括文字，特定人物，物体，动作以及场景，生成标签，后续可以提供搜索，统计，为决策提供参考</a:t>
            </a:r>
            <a:endParaRPr kumimoji="1" lang="zh-CN" altLang="en-US" dirty="0"/>
          </a:p>
        </p:txBody>
      </p:sp>
      <p:sp>
        <p:nvSpPr>
          <p:cNvPr id="4" name="幻灯片编号占位符 3"/>
          <p:cNvSpPr>
            <a:spLocks noGrp="1"/>
          </p:cNvSpPr>
          <p:nvPr>
            <p:ph type="sldNum" sz="quarter" idx="10"/>
          </p:nvPr>
        </p:nvSpPr>
        <p:spPr/>
        <p:txBody>
          <a:bodyPr/>
          <a:lstStyle/>
          <a:p>
            <a:fld id="{3C153610-4CAB-AC44-A2E9-C5CC96131B4D}" type="slidenum">
              <a:rPr kumimoji="1" lang="zh-CN" altLang="en-US" smtClean="0"/>
              <a:t>5</a:t>
            </a:fld>
            <a:endParaRPr kumimoji="1" lang="zh-CN" altLang="en-US"/>
          </a:p>
        </p:txBody>
      </p:sp>
    </p:spTree>
    <p:extLst>
      <p:ext uri="{BB962C8B-B14F-4D97-AF65-F5344CB8AC3E}">
        <p14:creationId xmlns:p14="http://schemas.microsoft.com/office/powerpoint/2010/main" val="157566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1.</a:t>
            </a:r>
            <a:r>
              <a:rPr lang="zh-CN" altLang="en-US" dirty="0" smtClean="0"/>
              <a:t> 以百度</a:t>
            </a:r>
            <a:r>
              <a:rPr lang="en-US" altLang="zh-CN" dirty="0" smtClean="0"/>
              <a:t>AI</a:t>
            </a:r>
            <a:r>
              <a:rPr lang="zh-CN" altLang="en-US" dirty="0" smtClean="0"/>
              <a:t>开放平台、图谱科技、腾讯</a:t>
            </a:r>
            <a:r>
              <a:rPr lang="en-US" altLang="zh-CN" dirty="0" smtClean="0"/>
              <a:t>AI</a:t>
            </a:r>
            <a:r>
              <a:rPr lang="zh-CN" altLang="en-US" dirty="0" smtClean="0"/>
              <a:t>开放平台等已有云端产品作为参考，我们的产品在提供基本的</a:t>
            </a:r>
            <a:r>
              <a:rPr lang="en-US" altLang="zh-CN" dirty="0" smtClean="0"/>
              <a:t>5</a:t>
            </a:r>
            <a:r>
              <a:rPr lang="zh-CN" altLang="en-US" dirty="0" smtClean="0"/>
              <a:t>大类，涉暴，涉黄，涉恐，广告检测以及违禁品检测的基础之上，还可以根据最新政策提供自定义违规检测。也就是说用户可以自定义模型，接入到我们的平台中。</a:t>
            </a:r>
            <a:endParaRPr lang="en-US" dirty="0"/>
          </a:p>
        </p:txBody>
      </p:sp>
      <p:sp>
        <p:nvSpPr>
          <p:cNvPr id="4" name="Slide Number Placeholder 3"/>
          <p:cNvSpPr>
            <a:spLocks noGrp="1"/>
          </p:cNvSpPr>
          <p:nvPr>
            <p:ph type="sldNum" sz="quarter" idx="10"/>
          </p:nvPr>
        </p:nvSpPr>
        <p:spPr/>
        <p:txBody>
          <a:bodyPr/>
          <a:lstStyle/>
          <a:p>
            <a:fld id="{9E1CFCEC-67DB-D04E-8063-6CEBE45528A5}" type="slidenum">
              <a:rPr lang="en-US" smtClean="0"/>
              <a:t>6</a:t>
            </a:fld>
            <a:endParaRPr lang="en-US"/>
          </a:p>
        </p:txBody>
      </p:sp>
    </p:spTree>
    <p:extLst>
      <p:ext uri="{BB962C8B-B14F-4D97-AF65-F5344CB8AC3E}">
        <p14:creationId xmlns:p14="http://schemas.microsoft.com/office/powerpoint/2010/main" val="1370648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视频内容分析，并进行结构化数据的提取，将支持特定人物，文字，场景，物体，以及动作的检测识别。当然分析算法方面我们可以根据用户的需求来训练出相应的模型，或者用户直接接入已训练好的模型</a:t>
            </a:r>
            <a:endParaRPr lang="en-US" dirty="0"/>
          </a:p>
        </p:txBody>
      </p:sp>
      <p:sp>
        <p:nvSpPr>
          <p:cNvPr id="4" name="Slide Number Placeholder 3"/>
          <p:cNvSpPr>
            <a:spLocks noGrp="1"/>
          </p:cNvSpPr>
          <p:nvPr>
            <p:ph type="sldNum" sz="quarter" idx="10"/>
          </p:nvPr>
        </p:nvSpPr>
        <p:spPr/>
        <p:txBody>
          <a:bodyPr/>
          <a:lstStyle/>
          <a:p>
            <a:fld id="{9E1CFCEC-67DB-D04E-8063-6CEBE45528A5}" type="slidenum">
              <a:rPr lang="en-US" smtClean="0"/>
              <a:t>7</a:t>
            </a:fld>
            <a:endParaRPr lang="en-US"/>
          </a:p>
        </p:txBody>
      </p:sp>
    </p:spTree>
    <p:extLst>
      <p:ext uri="{BB962C8B-B14F-4D97-AF65-F5344CB8AC3E}">
        <p14:creationId xmlns:p14="http://schemas.microsoft.com/office/powerpoint/2010/main" val="1823026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1CFCEC-67DB-D04E-8063-6CEBE45528A5}" type="slidenum">
              <a:rPr lang="en-US" smtClean="0"/>
              <a:t>9</a:t>
            </a:fld>
            <a:endParaRPr lang="en-US"/>
          </a:p>
        </p:txBody>
      </p:sp>
    </p:spTree>
    <p:extLst>
      <p:ext uri="{BB962C8B-B14F-4D97-AF65-F5344CB8AC3E}">
        <p14:creationId xmlns:p14="http://schemas.microsoft.com/office/powerpoint/2010/main" val="537494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1CFCEC-67DB-D04E-8063-6CEBE45528A5}" type="slidenum">
              <a:rPr lang="en-US" smtClean="0"/>
              <a:t>10</a:t>
            </a:fld>
            <a:endParaRPr lang="en-US"/>
          </a:p>
        </p:txBody>
      </p:sp>
    </p:spTree>
    <p:extLst>
      <p:ext uri="{BB962C8B-B14F-4D97-AF65-F5344CB8AC3E}">
        <p14:creationId xmlns:p14="http://schemas.microsoft.com/office/powerpoint/2010/main" val="74012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8AF392E-2025-624B-821F-9118836B6A0C}" type="datetimeFigureOut">
              <a:rPr lang="en-US" smtClean="0"/>
              <a:t>9/19/18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199455-69BE-1647-BC1C-9EAC590DA93A}" type="slidenum">
              <a:rPr lang="en-US" smtClean="0"/>
              <a:t>‹#›</a:t>
            </a:fld>
            <a:endParaRPr lang="en-US"/>
          </a:p>
        </p:txBody>
      </p:sp>
    </p:spTree>
    <p:extLst>
      <p:ext uri="{BB962C8B-B14F-4D97-AF65-F5344CB8AC3E}">
        <p14:creationId xmlns:p14="http://schemas.microsoft.com/office/powerpoint/2010/main" val="1065204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AF392E-2025-624B-821F-9118836B6A0C}" type="datetimeFigureOut">
              <a:rPr lang="en-US" smtClean="0"/>
              <a:t>9/19/18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199455-69BE-1647-BC1C-9EAC590DA93A}" type="slidenum">
              <a:rPr lang="en-US" smtClean="0"/>
              <a:t>‹#›</a:t>
            </a:fld>
            <a:endParaRPr lang="en-US"/>
          </a:p>
        </p:txBody>
      </p:sp>
    </p:spTree>
    <p:extLst>
      <p:ext uri="{BB962C8B-B14F-4D97-AF65-F5344CB8AC3E}">
        <p14:creationId xmlns:p14="http://schemas.microsoft.com/office/powerpoint/2010/main" val="3766393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AF392E-2025-624B-821F-9118836B6A0C}" type="datetimeFigureOut">
              <a:rPr lang="en-US" smtClean="0"/>
              <a:t>9/19/18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199455-69BE-1647-BC1C-9EAC590DA93A}" type="slidenum">
              <a:rPr lang="en-US" smtClean="0"/>
              <a:t>‹#›</a:t>
            </a:fld>
            <a:endParaRPr lang="en-US"/>
          </a:p>
        </p:txBody>
      </p:sp>
    </p:spTree>
    <p:extLst>
      <p:ext uri="{BB962C8B-B14F-4D97-AF65-F5344CB8AC3E}">
        <p14:creationId xmlns:p14="http://schemas.microsoft.com/office/powerpoint/2010/main" val="1543667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AF392E-2025-624B-821F-9118836B6A0C}" type="datetimeFigureOut">
              <a:rPr lang="en-US" smtClean="0"/>
              <a:t>9/19/18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199455-69BE-1647-BC1C-9EAC590DA93A}" type="slidenum">
              <a:rPr lang="en-US" smtClean="0"/>
              <a:t>‹#›</a:t>
            </a:fld>
            <a:endParaRPr lang="en-US"/>
          </a:p>
        </p:txBody>
      </p:sp>
    </p:spTree>
    <p:extLst>
      <p:ext uri="{BB962C8B-B14F-4D97-AF65-F5344CB8AC3E}">
        <p14:creationId xmlns:p14="http://schemas.microsoft.com/office/powerpoint/2010/main" val="1473022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8AF392E-2025-624B-821F-9118836B6A0C}" type="datetimeFigureOut">
              <a:rPr lang="en-US" smtClean="0"/>
              <a:t>9/19/18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199455-69BE-1647-BC1C-9EAC590DA93A}" type="slidenum">
              <a:rPr lang="en-US" smtClean="0"/>
              <a:t>‹#›</a:t>
            </a:fld>
            <a:endParaRPr lang="en-US"/>
          </a:p>
        </p:txBody>
      </p:sp>
    </p:spTree>
    <p:extLst>
      <p:ext uri="{BB962C8B-B14F-4D97-AF65-F5344CB8AC3E}">
        <p14:creationId xmlns:p14="http://schemas.microsoft.com/office/powerpoint/2010/main" val="896901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8AF392E-2025-624B-821F-9118836B6A0C}" type="datetimeFigureOut">
              <a:rPr lang="en-US" smtClean="0"/>
              <a:t>9/19/18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199455-69BE-1647-BC1C-9EAC590DA93A}" type="slidenum">
              <a:rPr lang="en-US" smtClean="0"/>
              <a:t>‹#›</a:t>
            </a:fld>
            <a:endParaRPr lang="en-US"/>
          </a:p>
        </p:txBody>
      </p:sp>
    </p:spTree>
    <p:extLst>
      <p:ext uri="{BB962C8B-B14F-4D97-AF65-F5344CB8AC3E}">
        <p14:creationId xmlns:p14="http://schemas.microsoft.com/office/powerpoint/2010/main" val="1040195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8AF392E-2025-624B-821F-9118836B6A0C}" type="datetimeFigureOut">
              <a:rPr lang="en-US" smtClean="0"/>
              <a:t>9/19/18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199455-69BE-1647-BC1C-9EAC590DA93A}" type="slidenum">
              <a:rPr lang="en-US" smtClean="0"/>
              <a:t>‹#›</a:t>
            </a:fld>
            <a:endParaRPr lang="en-US"/>
          </a:p>
        </p:txBody>
      </p:sp>
    </p:spTree>
    <p:extLst>
      <p:ext uri="{BB962C8B-B14F-4D97-AF65-F5344CB8AC3E}">
        <p14:creationId xmlns:p14="http://schemas.microsoft.com/office/powerpoint/2010/main" val="2051251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8AF392E-2025-624B-821F-9118836B6A0C}" type="datetimeFigureOut">
              <a:rPr lang="en-US" smtClean="0"/>
              <a:t>9/19/18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199455-69BE-1647-BC1C-9EAC590DA93A}" type="slidenum">
              <a:rPr lang="en-US" smtClean="0"/>
              <a:t>‹#›</a:t>
            </a:fld>
            <a:endParaRPr lang="en-US"/>
          </a:p>
        </p:txBody>
      </p:sp>
    </p:spTree>
    <p:extLst>
      <p:ext uri="{BB962C8B-B14F-4D97-AF65-F5344CB8AC3E}">
        <p14:creationId xmlns:p14="http://schemas.microsoft.com/office/powerpoint/2010/main" val="18324542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AF392E-2025-624B-821F-9118836B6A0C}" type="datetimeFigureOut">
              <a:rPr lang="en-US" smtClean="0"/>
              <a:t>9/19/18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199455-69BE-1647-BC1C-9EAC590DA93A}" type="slidenum">
              <a:rPr lang="en-US" smtClean="0"/>
              <a:t>‹#›</a:t>
            </a:fld>
            <a:endParaRPr lang="en-US"/>
          </a:p>
        </p:txBody>
      </p:sp>
    </p:spTree>
    <p:extLst>
      <p:ext uri="{BB962C8B-B14F-4D97-AF65-F5344CB8AC3E}">
        <p14:creationId xmlns:p14="http://schemas.microsoft.com/office/powerpoint/2010/main" val="995732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8AF392E-2025-624B-821F-9118836B6A0C}" type="datetimeFigureOut">
              <a:rPr lang="en-US" smtClean="0"/>
              <a:t>9/19/18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199455-69BE-1647-BC1C-9EAC590DA93A}" type="slidenum">
              <a:rPr lang="en-US" smtClean="0"/>
              <a:t>‹#›</a:t>
            </a:fld>
            <a:endParaRPr lang="en-US"/>
          </a:p>
        </p:txBody>
      </p:sp>
    </p:spTree>
    <p:extLst>
      <p:ext uri="{BB962C8B-B14F-4D97-AF65-F5344CB8AC3E}">
        <p14:creationId xmlns:p14="http://schemas.microsoft.com/office/powerpoint/2010/main" val="2084877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8AF392E-2025-624B-821F-9118836B6A0C}" type="datetimeFigureOut">
              <a:rPr lang="en-US" smtClean="0"/>
              <a:t>9/19/18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199455-69BE-1647-BC1C-9EAC590DA93A}" type="slidenum">
              <a:rPr lang="en-US" smtClean="0"/>
              <a:t>‹#›</a:t>
            </a:fld>
            <a:endParaRPr lang="en-US"/>
          </a:p>
        </p:txBody>
      </p:sp>
    </p:spTree>
    <p:extLst>
      <p:ext uri="{BB962C8B-B14F-4D97-AF65-F5344CB8AC3E}">
        <p14:creationId xmlns:p14="http://schemas.microsoft.com/office/powerpoint/2010/main" val="5100390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AF392E-2025-624B-821F-9118836B6A0C}" type="datetimeFigureOut">
              <a:rPr lang="en-US" smtClean="0"/>
              <a:t>9/19/18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199455-69BE-1647-BC1C-9EAC590DA93A}" type="slidenum">
              <a:rPr lang="en-US" smtClean="0"/>
              <a:t>‹#›</a:t>
            </a:fld>
            <a:endParaRPr lang="en-US"/>
          </a:p>
        </p:txBody>
      </p:sp>
    </p:spTree>
    <p:extLst>
      <p:ext uri="{BB962C8B-B14F-4D97-AF65-F5344CB8AC3E}">
        <p14:creationId xmlns:p14="http://schemas.microsoft.com/office/powerpoint/2010/main" val="17896543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14.xml"/><Relationship Id="rId5" Type="http://schemas.openxmlformats.org/officeDocument/2006/relationships/image" Target="../media/image8.png"/><Relationship Id="rId1" Type="http://schemas.microsoft.com/office/2007/relationships/media" Target="../media/media1.mp4"/><Relationship Id="rId2" Type="http://schemas.openxmlformats.org/officeDocument/2006/relationships/video" Target="../media/media1.mp4"/></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
          <p:cNvPicPr>
            <a:picLocks noChangeAspect="1"/>
          </p:cNvPicPr>
          <p:nvPr/>
        </p:nvPicPr>
        <p:blipFill rotWithShape="1">
          <a:blip r:embed="rId3" cstate="email">
            <a:alphaModFix amt="19000"/>
          </a:blip>
          <a:srcRect l="-1015"/>
          <a:stretch>
            <a:fillRect/>
          </a:stretch>
        </p:blipFill>
        <p:spPr>
          <a:xfrm>
            <a:off x="8500128" y="83320"/>
            <a:ext cx="3691871" cy="6839463"/>
          </a:xfrm>
          <a:prstGeom prst="rect">
            <a:avLst/>
          </a:prstGeom>
        </p:spPr>
      </p:pic>
      <p:pic>
        <p:nvPicPr>
          <p:cNvPr id="7" name="Picture 3"/>
          <p:cNvPicPr>
            <a:picLocks noChangeAspect="1"/>
          </p:cNvPicPr>
          <p:nvPr/>
        </p:nvPicPr>
        <p:blipFill>
          <a:blip r:embed="rId4" cstate="email"/>
          <a:stretch>
            <a:fillRect/>
          </a:stretch>
        </p:blipFill>
        <p:spPr>
          <a:xfrm>
            <a:off x="872893" y="983866"/>
            <a:ext cx="1921791" cy="2363183"/>
          </a:xfrm>
          <a:prstGeom prst="rect">
            <a:avLst/>
          </a:prstGeom>
        </p:spPr>
      </p:pic>
      <p:sp>
        <p:nvSpPr>
          <p:cNvPr id="6" name="文本框 35"/>
          <p:cNvSpPr txBox="1">
            <a:spLocks noChangeArrowheads="1"/>
          </p:cNvSpPr>
          <p:nvPr/>
        </p:nvSpPr>
        <p:spPr bwMode="auto">
          <a:xfrm>
            <a:off x="3367936" y="1543729"/>
            <a:ext cx="7002856" cy="1759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ts val="6460"/>
              </a:lnSpc>
            </a:pPr>
            <a:r>
              <a:rPr lang="zh-CN" altLang="en-US" sz="4400" b="1" dirty="0" smtClean="0">
                <a:solidFill>
                  <a:srgbClr val="0D7CD4"/>
                </a:solidFill>
                <a:latin typeface="微软雅黑" panose="020B0503020204020204" charset="-122"/>
                <a:ea typeface="微软雅黑" panose="020B0503020204020204" charset="-122"/>
                <a:cs typeface="微软雅黑" panose="020B0503020204020204" charset="-122"/>
              </a:rPr>
              <a:t>异构智能科技有限公司</a:t>
            </a:r>
            <a:endParaRPr lang="en-US" altLang="zh-CN" sz="4400" b="1" dirty="0" smtClean="0">
              <a:solidFill>
                <a:srgbClr val="0D7CD4"/>
              </a:solidFill>
              <a:latin typeface="微软雅黑" panose="020B0503020204020204" charset="-122"/>
              <a:ea typeface="微软雅黑" panose="020B0503020204020204" charset="-122"/>
              <a:cs typeface="微软雅黑" panose="020B0503020204020204" charset="-122"/>
            </a:endParaRPr>
          </a:p>
          <a:p>
            <a:pPr>
              <a:lnSpc>
                <a:spcPts val="6460"/>
              </a:lnSpc>
            </a:pPr>
            <a:r>
              <a:rPr lang="en-US" altLang="zh-CN" sz="3200" b="1" dirty="0">
                <a:solidFill>
                  <a:srgbClr val="0D7CD4"/>
                </a:solidFill>
                <a:latin typeface="Times New Roman" panose="02020603050405020304" pitchFamily="18" charset="0"/>
                <a:ea typeface="微软雅黑" panose="020B0503020204020204" charset="-122"/>
                <a:cs typeface="Times New Roman" panose="02020603050405020304" pitchFamily="18" charset="0"/>
              </a:rPr>
              <a:t>NovuMind Ltd</a:t>
            </a:r>
            <a:r>
              <a:rPr lang="en-US" altLang="zh-CN" sz="3200" b="1" dirty="0" smtClean="0">
                <a:solidFill>
                  <a:srgbClr val="0D7CD4"/>
                </a:solidFill>
                <a:latin typeface="Times New Roman" panose="02020603050405020304" pitchFamily="18" charset="0"/>
                <a:ea typeface="微软雅黑" panose="020B0503020204020204" charset="-122"/>
                <a:cs typeface="Times New Roman" panose="02020603050405020304" pitchFamily="18" charset="0"/>
              </a:rPr>
              <a:t>.</a:t>
            </a:r>
            <a:endParaRPr lang="en-US" altLang="zh-CN" sz="3200" b="1" dirty="0">
              <a:solidFill>
                <a:srgbClr val="0D7CD4"/>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2" name="矩形 1"/>
          <p:cNvSpPr/>
          <p:nvPr/>
        </p:nvSpPr>
        <p:spPr>
          <a:xfrm>
            <a:off x="0" y="6516576"/>
            <a:ext cx="12191999" cy="341424"/>
          </a:xfrm>
          <a:prstGeom prst="rect">
            <a:avLst/>
          </a:prstGeom>
        </p:spPr>
        <p:txBody>
          <a:bodyPr wrap="square">
            <a:spAutoFit/>
          </a:bodyPr>
          <a:lstStyle/>
          <a:p>
            <a:pPr algn="ctr"/>
            <a:r>
              <a:rPr lang="en-US" altLang="zh-CN" sz="1600" dirty="0" smtClean="0">
                <a:solidFill>
                  <a:schemeClr val="bg1">
                    <a:lumMod val="75000"/>
                  </a:schemeClr>
                </a:solidFill>
                <a:latin typeface="Helvetica" charset="0"/>
                <a:ea typeface="Helvetica" charset="0"/>
                <a:cs typeface="Helvetica" charset="0"/>
              </a:rPr>
              <a:t>NovuMind Confidential</a:t>
            </a:r>
            <a:endParaRPr lang="en-US" altLang="zh-CN" sz="1600" dirty="0">
              <a:solidFill>
                <a:schemeClr val="bg1">
                  <a:lumMod val="75000"/>
                </a:schemeClr>
              </a:solidFill>
              <a:effectLst/>
              <a:latin typeface="Helvetica" charset="0"/>
              <a:ea typeface="Helvetica" charset="0"/>
              <a:cs typeface="Helvetica" charset="0"/>
            </a:endParaRPr>
          </a:p>
        </p:txBody>
      </p:sp>
      <p:sp>
        <p:nvSpPr>
          <p:cNvPr id="3" name="TextBox 2"/>
          <p:cNvSpPr txBox="1"/>
          <p:nvPr/>
        </p:nvSpPr>
        <p:spPr>
          <a:xfrm>
            <a:off x="6001408" y="4588756"/>
            <a:ext cx="4303368" cy="461665"/>
          </a:xfrm>
          <a:prstGeom prst="rect">
            <a:avLst/>
          </a:prstGeom>
          <a:noFill/>
        </p:spPr>
        <p:txBody>
          <a:bodyPr wrap="square" rtlCol="0">
            <a:spAutoFit/>
          </a:bodyPr>
          <a:lstStyle/>
          <a:p>
            <a:r>
              <a:rPr lang="zh-CN" altLang="en-US" sz="2400" b="1" dirty="0" smtClean="0">
                <a:solidFill>
                  <a:schemeClr val="accent1"/>
                </a:solidFill>
                <a:latin typeface="Microsoft YaHei" charset="-122"/>
                <a:ea typeface="Microsoft YaHei" charset="-122"/>
                <a:cs typeface="Microsoft YaHei" charset="-122"/>
              </a:rPr>
              <a:t>基于</a:t>
            </a:r>
            <a:r>
              <a:rPr lang="en-US" altLang="zh-CN" sz="2400" b="1" dirty="0" smtClean="0">
                <a:solidFill>
                  <a:schemeClr val="accent1"/>
                </a:solidFill>
                <a:latin typeface="Microsoft YaHei" charset="-122"/>
                <a:ea typeface="Microsoft YaHei" charset="-122"/>
                <a:cs typeface="Microsoft YaHei" charset="-122"/>
              </a:rPr>
              <a:t>AI</a:t>
            </a:r>
            <a:r>
              <a:rPr lang="zh-CN" altLang="en-US" sz="2400" b="1" dirty="0" smtClean="0">
                <a:solidFill>
                  <a:schemeClr val="accent1"/>
                </a:solidFill>
                <a:latin typeface="Microsoft YaHei" charset="-122"/>
                <a:ea typeface="Microsoft YaHei" charset="-122"/>
                <a:cs typeface="Microsoft YaHei" charset="-122"/>
              </a:rPr>
              <a:t>的视频内容分析平台</a:t>
            </a:r>
            <a:endParaRPr lang="en-US" sz="2400" b="1" dirty="0">
              <a:solidFill>
                <a:schemeClr val="accent1"/>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6404031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 6"/>
          <p:cNvGrpSpPr/>
          <p:nvPr/>
        </p:nvGrpSpPr>
        <p:grpSpPr>
          <a:xfrm>
            <a:off x="0" y="347918"/>
            <a:ext cx="10279089" cy="523220"/>
            <a:chOff x="0" y="347918"/>
            <a:chExt cx="10279089" cy="523220"/>
          </a:xfrm>
        </p:grpSpPr>
        <p:grpSp>
          <p:nvGrpSpPr>
            <p:cNvPr id="3" name="组 7"/>
            <p:cNvGrpSpPr/>
            <p:nvPr/>
          </p:nvGrpSpPr>
          <p:grpSpPr>
            <a:xfrm>
              <a:off x="0" y="377689"/>
              <a:ext cx="638367" cy="457299"/>
              <a:chOff x="-1" y="678543"/>
              <a:chExt cx="725714" cy="519871"/>
            </a:xfrm>
          </p:grpSpPr>
          <p:sp>
            <p:nvSpPr>
              <p:cNvPr id="5" name="矩形 9"/>
              <p:cNvSpPr>
                <a:spLocks noChangeArrowheads="1"/>
              </p:cNvSpPr>
              <p:nvPr/>
            </p:nvSpPr>
            <p:spPr bwMode="auto">
              <a:xfrm rot="10800000">
                <a:off x="582836" y="678543"/>
                <a:ext cx="142877" cy="519867"/>
              </a:xfrm>
              <a:prstGeom prst="rect">
                <a:avLst/>
              </a:prstGeom>
              <a:solidFill>
                <a:srgbClr val="0D76C9"/>
              </a:solidFill>
              <a:ln w="9525">
                <a:noFill/>
                <a:miter lim="800000"/>
              </a:ln>
            </p:spPr>
            <p:txBody>
              <a:bodyPr anchor="ctr"/>
              <a:lstStyle/>
              <a:p>
                <a:pPr algn="ctr" eaLnBrk="1" hangingPunct="1"/>
                <a:endParaRPr lang="zh-CN" altLang="en-US">
                  <a:solidFill>
                    <a:srgbClr val="F3FEFF"/>
                  </a:solidFill>
                </a:endParaRPr>
              </a:p>
            </p:txBody>
          </p:sp>
          <p:sp>
            <p:nvSpPr>
              <p:cNvPr id="6" name="矩形 10"/>
              <p:cNvSpPr>
                <a:spLocks noChangeArrowheads="1"/>
              </p:cNvSpPr>
              <p:nvPr/>
            </p:nvSpPr>
            <p:spPr bwMode="auto">
              <a:xfrm>
                <a:off x="-1" y="678544"/>
                <a:ext cx="517708" cy="519870"/>
              </a:xfrm>
              <a:prstGeom prst="rect">
                <a:avLst/>
              </a:prstGeom>
              <a:solidFill>
                <a:srgbClr val="0D76C9"/>
              </a:solidFill>
              <a:ln w="9525">
                <a:noFill/>
                <a:miter lim="800000"/>
              </a:ln>
            </p:spPr>
            <p:txBody>
              <a:bodyPr anchor="ctr"/>
              <a:lstStyle/>
              <a:p>
                <a:pPr algn="ctr" eaLnBrk="1" hangingPunct="1"/>
                <a:endParaRPr lang="zh-CN" altLang="en-US">
                  <a:solidFill>
                    <a:srgbClr val="FFFFFF"/>
                  </a:solidFill>
                </a:endParaRPr>
              </a:p>
            </p:txBody>
          </p:sp>
        </p:grpSp>
        <p:sp>
          <p:nvSpPr>
            <p:cNvPr id="4" name="文本框 8"/>
            <p:cNvSpPr txBox="1">
              <a:spLocks noChangeArrowheads="1"/>
            </p:cNvSpPr>
            <p:nvPr/>
          </p:nvSpPr>
          <p:spPr bwMode="auto">
            <a:xfrm>
              <a:off x="695656" y="347918"/>
              <a:ext cx="958343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2800" b="1" dirty="0" smtClean="0">
                  <a:solidFill>
                    <a:schemeClr val="accent1"/>
                  </a:solidFill>
                  <a:latin typeface="Microsoft YaHei" charset="-122"/>
                  <a:ea typeface="Microsoft YaHei" charset="-122"/>
                  <a:cs typeface="Microsoft YaHei" charset="-122"/>
                </a:rPr>
                <a:t>基于</a:t>
              </a:r>
              <a:r>
                <a:rPr lang="en-US" altLang="zh-CN" sz="2800" b="1" dirty="0" smtClean="0">
                  <a:solidFill>
                    <a:schemeClr val="accent1"/>
                  </a:solidFill>
                  <a:latin typeface="Microsoft YaHei" charset="-122"/>
                  <a:ea typeface="Microsoft YaHei" charset="-122"/>
                  <a:cs typeface="Microsoft YaHei" charset="-122"/>
                </a:rPr>
                <a:t>AI</a:t>
              </a:r>
              <a:r>
                <a:rPr lang="zh-CN" altLang="en-US" sz="2800" b="1" dirty="0" smtClean="0">
                  <a:solidFill>
                    <a:schemeClr val="accent1"/>
                  </a:solidFill>
                  <a:latin typeface="Microsoft YaHei" charset="-122"/>
                  <a:ea typeface="Microsoft YaHei" charset="-122"/>
                  <a:cs typeface="Microsoft YaHei" charset="-122"/>
                </a:rPr>
                <a:t>的视频分析平台</a:t>
              </a:r>
              <a:r>
                <a:rPr lang="en-US" altLang="zh-CN" sz="2800" b="1" dirty="0" smtClean="0">
                  <a:solidFill>
                    <a:schemeClr val="accent1"/>
                  </a:solidFill>
                  <a:latin typeface="Microsoft YaHei" charset="-122"/>
                  <a:ea typeface="Microsoft YaHei" charset="-122"/>
                  <a:cs typeface="Microsoft YaHei" charset="-122"/>
                </a:rPr>
                <a:t>——</a:t>
              </a:r>
              <a:r>
                <a:rPr lang="zh-CN" altLang="en-US" sz="2800" b="1" dirty="0" smtClean="0">
                  <a:solidFill>
                    <a:schemeClr val="accent1"/>
                  </a:solidFill>
                  <a:latin typeface="Microsoft YaHei" charset="-122"/>
                  <a:ea typeface="Microsoft YaHei" charset="-122"/>
                  <a:cs typeface="Microsoft YaHei" charset="-122"/>
                </a:rPr>
                <a:t>系统架构</a:t>
              </a:r>
              <a:endParaRPr lang="zh-CN" altLang="en-US" sz="2800" b="1" dirty="0">
                <a:solidFill>
                  <a:schemeClr val="accent1"/>
                </a:solidFill>
                <a:latin typeface="Microsoft YaHei" charset="-122"/>
                <a:ea typeface="Microsoft YaHei" charset="-122"/>
                <a:cs typeface="Microsoft YaHei" charset="-122"/>
              </a:endParaRPr>
            </a:p>
          </p:txBody>
        </p:sp>
      </p:grpSp>
      <p:sp>
        <p:nvSpPr>
          <p:cNvPr id="9" name="Rectangle 8"/>
          <p:cNvSpPr/>
          <p:nvPr/>
        </p:nvSpPr>
        <p:spPr>
          <a:xfrm>
            <a:off x="1907179" y="3454108"/>
            <a:ext cx="7850780" cy="46822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异构资源调度</a:t>
            </a:r>
            <a:endParaRPr lang="en-US" dirty="0"/>
          </a:p>
        </p:txBody>
      </p:sp>
      <p:sp>
        <p:nvSpPr>
          <p:cNvPr id="10" name="Rectangle 9"/>
          <p:cNvSpPr/>
          <p:nvPr/>
        </p:nvSpPr>
        <p:spPr>
          <a:xfrm>
            <a:off x="1907180" y="4572003"/>
            <a:ext cx="2312125" cy="548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NovuRT</a:t>
            </a:r>
            <a:endParaRPr lang="en-US" dirty="0"/>
          </a:p>
        </p:txBody>
      </p:sp>
      <p:sp>
        <p:nvSpPr>
          <p:cNvPr id="11" name="Rectangle 10"/>
          <p:cNvSpPr/>
          <p:nvPr/>
        </p:nvSpPr>
        <p:spPr>
          <a:xfrm>
            <a:off x="1907179" y="5368838"/>
            <a:ext cx="2312126"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NovuTensor</a:t>
            </a:r>
            <a:endParaRPr lang="en-US" dirty="0"/>
          </a:p>
        </p:txBody>
      </p:sp>
      <p:sp>
        <p:nvSpPr>
          <p:cNvPr id="12" name="Rounded Rectangle 11"/>
          <p:cNvSpPr/>
          <p:nvPr/>
        </p:nvSpPr>
        <p:spPr>
          <a:xfrm>
            <a:off x="1907179" y="1297888"/>
            <a:ext cx="3808309" cy="47477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模型池</a:t>
            </a:r>
            <a:endParaRPr lang="en-US" dirty="0"/>
          </a:p>
        </p:txBody>
      </p:sp>
      <p:sp>
        <p:nvSpPr>
          <p:cNvPr id="13" name="Rectangle 12"/>
          <p:cNvSpPr/>
          <p:nvPr/>
        </p:nvSpPr>
        <p:spPr>
          <a:xfrm>
            <a:off x="4959536" y="4558940"/>
            <a:ext cx="2029096" cy="548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TensorRT</a:t>
            </a:r>
            <a:endParaRPr lang="en-US" dirty="0"/>
          </a:p>
        </p:txBody>
      </p:sp>
      <p:sp>
        <p:nvSpPr>
          <p:cNvPr id="14" name="Rectangle 13"/>
          <p:cNvSpPr/>
          <p:nvPr/>
        </p:nvSpPr>
        <p:spPr>
          <a:xfrm>
            <a:off x="4959536" y="5368838"/>
            <a:ext cx="2029096"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GPU</a:t>
            </a:r>
            <a:endParaRPr lang="en-US" dirty="0"/>
          </a:p>
        </p:txBody>
      </p:sp>
      <p:sp>
        <p:nvSpPr>
          <p:cNvPr id="16" name="Rectangle 15"/>
          <p:cNvSpPr/>
          <p:nvPr/>
        </p:nvSpPr>
        <p:spPr>
          <a:xfrm>
            <a:off x="7728863" y="4558940"/>
            <a:ext cx="2029096" cy="548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nGraph</a:t>
            </a:r>
            <a:endParaRPr lang="en-US" dirty="0"/>
          </a:p>
        </p:txBody>
      </p:sp>
      <p:sp>
        <p:nvSpPr>
          <p:cNvPr id="17" name="Rectangle 16"/>
          <p:cNvSpPr/>
          <p:nvPr/>
        </p:nvSpPr>
        <p:spPr>
          <a:xfrm>
            <a:off x="7728863" y="5368838"/>
            <a:ext cx="2029096" cy="522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CPU</a:t>
            </a:r>
            <a:endParaRPr lang="en-US" dirty="0"/>
          </a:p>
        </p:txBody>
      </p:sp>
      <p:sp>
        <p:nvSpPr>
          <p:cNvPr id="27" name="Down Arrow 26"/>
          <p:cNvSpPr/>
          <p:nvPr/>
        </p:nvSpPr>
        <p:spPr>
          <a:xfrm>
            <a:off x="5715488" y="3995198"/>
            <a:ext cx="319553" cy="4963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907179" y="2356238"/>
            <a:ext cx="7850780" cy="43921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API</a:t>
            </a:r>
            <a:r>
              <a:rPr lang="zh-CN" altLang="en-US" dirty="0" smtClean="0"/>
              <a:t>服务</a:t>
            </a:r>
            <a:endParaRPr lang="en-US" dirty="0"/>
          </a:p>
        </p:txBody>
      </p:sp>
      <p:sp>
        <p:nvSpPr>
          <p:cNvPr id="18" name="Down Arrow 17"/>
          <p:cNvSpPr/>
          <p:nvPr/>
        </p:nvSpPr>
        <p:spPr>
          <a:xfrm>
            <a:off x="5715488" y="2875263"/>
            <a:ext cx="319553" cy="4963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6139544" y="1297888"/>
            <a:ext cx="3618415" cy="47111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smtClean="0"/>
          </a:p>
          <a:p>
            <a:pPr algn="ctr"/>
            <a:r>
              <a:rPr lang="zh-CN" altLang="en-US" dirty="0" smtClean="0"/>
              <a:t>视频</a:t>
            </a:r>
            <a:r>
              <a:rPr lang="en-US" altLang="zh-CN" dirty="0" smtClean="0"/>
              <a:t>/</a:t>
            </a:r>
            <a:r>
              <a:rPr lang="zh-CN" altLang="en-US" dirty="0" smtClean="0"/>
              <a:t>图像</a:t>
            </a:r>
            <a:endParaRPr lang="en-US" dirty="0" smtClean="0"/>
          </a:p>
          <a:p>
            <a:pPr algn="ctr"/>
            <a:endParaRPr lang="en-US" dirty="0"/>
          </a:p>
        </p:txBody>
      </p:sp>
      <p:sp>
        <p:nvSpPr>
          <p:cNvPr id="21" name="Down Arrow 20"/>
          <p:cNvSpPr/>
          <p:nvPr/>
        </p:nvSpPr>
        <p:spPr>
          <a:xfrm>
            <a:off x="7942221" y="1829203"/>
            <a:ext cx="182878" cy="4126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Up-Down Arrow 7"/>
          <p:cNvSpPr/>
          <p:nvPr/>
        </p:nvSpPr>
        <p:spPr>
          <a:xfrm>
            <a:off x="3698787" y="1829204"/>
            <a:ext cx="225091" cy="40439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4636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 6"/>
          <p:cNvGrpSpPr/>
          <p:nvPr/>
        </p:nvGrpSpPr>
        <p:grpSpPr>
          <a:xfrm>
            <a:off x="0" y="347918"/>
            <a:ext cx="10279089" cy="523220"/>
            <a:chOff x="0" y="347918"/>
            <a:chExt cx="10279089" cy="523220"/>
          </a:xfrm>
        </p:grpSpPr>
        <p:grpSp>
          <p:nvGrpSpPr>
            <p:cNvPr id="3" name="组 7"/>
            <p:cNvGrpSpPr/>
            <p:nvPr/>
          </p:nvGrpSpPr>
          <p:grpSpPr>
            <a:xfrm>
              <a:off x="0" y="377689"/>
              <a:ext cx="638367" cy="457299"/>
              <a:chOff x="-1" y="678543"/>
              <a:chExt cx="725714" cy="519871"/>
            </a:xfrm>
          </p:grpSpPr>
          <p:sp>
            <p:nvSpPr>
              <p:cNvPr id="5" name="矩形 9"/>
              <p:cNvSpPr>
                <a:spLocks noChangeArrowheads="1"/>
              </p:cNvSpPr>
              <p:nvPr/>
            </p:nvSpPr>
            <p:spPr bwMode="auto">
              <a:xfrm rot="10800000">
                <a:off x="582836" y="678543"/>
                <a:ext cx="142877" cy="519867"/>
              </a:xfrm>
              <a:prstGeom prst="rect">
                <a:avLst/>
              </a:prstGeom>
              <a:solidFill>
                <a:srgbClr val="0D76C9"/>
              </a:solidFill>
              <a:ln w="9525">
                <a:noFill/>
                <a:miter lim="800000"/>
              </a:ln>
            </p:spPr>
            <p:txBody>
              <a:bodyPr anchor="ctr"/>
              <a:lstStyle/>
              <a:p>
                <a:pPr algn="ctr" eaLnBrk="1" hangingPunct="1"/>
                <a:endParaRPr lang="zh-CN" altLang="en-US">
                  <a:solidFill>
                    <a:srgbClr val="F3FEFF"/>
                  </a:solidFill>
                </a:endParaRPr>
              </a:p>
            </p:txBody>
          </p:sp>
          <p:sp>
            <p:nvSpPr>
              <p:cNvPr id="6" name="矩形 10"/>
              <p:cNvSpPr>
                <a:spLocks noChangeArrowheads="1"/>
              </p:cNvSpPr>
              <p:nvPr/>
            </p:nvSpPr>
            <p:spPr bwMode="auto">
              <a:xfrm>
                <a:off x="-1" y="678544"/>
                <a:ext cx="517708" cy="519870"/>
              </a:xfrm>
              <a:prstGeom prst="rect">
                <a:avLst/>
              </a:prstGeom>
              <a:solidFill>
                <a:srgbClr val="0D76C9"/>
              </a:solidFill>
              <a:ln w="9525">
                <a:noFill/>
                <a:miter lim="800000"/>
              </a:ln>
            </p:spPr>
            <p:txBody>
              <a:bodyPr anchor="ctr"/>
              <a:lstStyle/>
              <a:p>
                <a:pPr algn="ctr" eaLnBrk="1" hangingPunct="1"/>
                <a:endParaRPr lang="zh-CN" altLang="en-US">
                  <a:solidFill>
                    <a:srgbClr val="FFFFFF"/>
                  </a:solidFill>
                </a:endParaRPr>
              </a:p>
            </p:txBody>
          </p:sp>
        </p:grpSp>
        <p:sp>
          <p:nvSpPr>
            <p:cNvPr id="4" name="文本框 8"/>
            <p:cNvSpPr txBox="1">
              <a:spLocks noChangeArrowheads="1"/>
            </p:cNvSpPr>
            <p:nvPr/>
          </p:nvSpPr>
          <p:spPr bwMode="auto">
            <a:xfrm>
              <a:off x="695656" y="347918"/>
              <a:ext cx="958343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2800" b="1" dirty="0" smtClean="0">
                  <a:solidFill>
                    <a:schemeClr val="accent1"/>
                  </a:solidFill>
                  <a:latin typeface="Microsoft YaHei" charset="-122"/>
                  <a:ea typeface="Microsoft YaHei" charset="-122"/>
                  <a:cs typeface="Microsoft YaHei" charset="-122"/>
                </a:rPr>
                <a:t>基于</a:t>
              </a:r>
              <a:r>
                <a:rPr lang="en-US" altLang="zh-CN" sz="2800" b="1" dirty="0" smtClean="0">
                  <a:solidFill>
                    <a:schemeClr val="accent1"/>
                  </a:solidFill>
                  <a:latin typeface="Microsoft YaHei" charset="-122"/>
                  <a:ea typeface="Microsoft YaHei" charset="-122"/>
                  <a:cs typeface="Microsoft YaHei" charset="-122"/>
                </a:rPr>
                <a:t>AI</a:t>
              </a:r>
              <a:r>
                <a:rPr lang="zh-CN" altLang="en-US" sz="2800" b="1" dirty="0" smtClean="0">
                  <a:solidFill>
                    <a:schemeClr val="accent1"/>
                  </a:solidFill>
                  <a:latin typeface="Microsoft YaHei" charset="-122"/>
                  <a:ea typeface="Microsoft YaHei" charset="-122"/>
                  <a:cs typeface="Microsoft YaHei" charset="-122"/>
                </a:rPr>
                <a:t>的视频内容分析平台</a:t>
              </a:r>
              <a:r>
                <a:rPr lang="en-US" altLang="zh-CN" sz="2800" b="1" dirty="0" smtClean="0">
                  <a:solidFill>
                    <a:schemeClr val="accent1"/>
                  </a:solidFill>
                  <a:latin typeface="Microsoft YaHei" charset="-122"/>
                  <a:ea typeface="Microsoft YaHei" charset="-122"/>
                  <a:cs typeface="Microsoft YaHei" charset="-122"/>
                </a:rPr>
                <a:t>——</a:t>
              </a:r>
              <a:r>
                <a:rPr lang="zh-CN" altLang="en-US" sz="2800" b="1" dirty="0" smtClean="0">
                  <a:solidFill>
                    <a:schemeClr val="accent1"/>
                  </a:solidFill>
                  <a:latin typeface="Microsoft YaHei" charset="-122"/>
                  <a:ea typeface="Microsoft YaHei" charset="-122"/>
                  <a:cs typeface="Microsoft YaHei" charset="-122"/>
                </a:rPr>
                <a:t>可支持短视频</a:t>
              </a:r>
              <a:endParaRPr lang="zh-CN" altLang="en-US" sz="2800" b="1" dirty="0">
                <a:solidFill>
                  <a:schemeClr val="accent1"/>
                </a:solidFill>
                <a:latin typeface="Microsoft YaHei" charset="-122"/>
                <a:ea typeface="Microsoft YaHei" charset="-122"/>
                <a:cs typeface="Microsoft YaHei" charset="-122"/>
              </a:endParaRPr>
            </a:p>
          </p:txBody>
        </p:sp>
      </p:grpSp>
      <p:graphicFrame>
        <p:nvGraphicFramePr>
          <p:cNvPr id="7" name="Table 6"/>
          <p:cNvGraphicFramePr>
            <a:graphicFrameLocks noGrp="1"/>
          </p:cNvGraphicFramePr>
          <p:nvPr>
            <p:extLst>
              <p:ext uri="{D42A27DB-BD31-4B8C-83A1-F6EECF244321}">
                <p14:modId xmlns:p14="http://schemas.microsoft.com/office/powerpoint/2010/main" val="634863143"/>
              </p:ext>
            </p:extLst>
          </p:nvPr>
        </p:nvGraphicFramePr>
        <p:xfrm>
          <a:off x="695657" y="1243015"/>
          <a:ext cx="9805656" cy="3814762"/>
        </p:xfrm>
        <a:graphic>
          <a:graphicData uri="http://schemas.openxmlformats.org/drawingml/2006/table">
            <a:tbl>
              <a:tblPr firstRow="1" firstCol="1" bandRow="1">
                <a:tableStyleId>{5C22544A-7EE6-4342-B048-85BDC9FD1C3A}</a:tableStyleId>
              </a:tblPr>
              <a:tblGrid>
                <a:gridCol w="1634076"/>
                <a:gridCol w="1634076"/>
                <a:gridCol w="1634076"/>
                <a:gridCol w="1634076"/>
                <a:gridCol w="1634076"/>
                <a:gridCol w="1635276"/>
              </a:tblGrid>
              <a:tr h="625317">
                <a:tc>
                  <a:txBody>
                    <a:bodyPr/>
                    <a:lstStyle/>
                    <a:p>
                      <a:pPr marL="0" marR="0" algn="just">
                        <a:spcBef>
                          <a:spcPts val="0"/>
                        </a:spcBef>
                        <a:spcAft>
                          <a:spcPts val="0"/>
                        </a:spcAft>
                      </a:pPr>
                      <a:r>
                        <a:rPr lang="zh-CN" sz="2000" kern="100" dirty="0">
                          <a:effectLst/>
                          <a:latin typeface="Microsoft YaHei" charset="-122"/>
                          <a:ea typeface="Microsoft YaHei" charset="-122"/>
                          <a:cs typeface="Microsoft YaHei" charset="-122"/>
                        </a:rPr>
                        <a:t>平台</a:t>
                      </a:r>
                      <a:endParaRPr lang="en-US" sz="2000" kern="100" dirty="0">
                        <a:effectLst/>
                        <a:latin typeface="Microsoft YaHei" charset="-122"/>
                        <a:ea typeface="Microsoft YaHei" charset="-122"/>
                        <a:cs typeface="Microsoft YaHei" charset="-122"/>
                      </a:endParaRPr>
                    </a:p>
                  </a:txBody>
                  <a:tcPr marL="68580" marR="68580" marT="0" marB="0"/>
                </a:tc>
                <a:tc>
                  <a:txBody>
                    <a:bodyPr/>
                    <a:lstStyle/>
                    <a:p>
                      <a:pPr marL="0" marR="0" algn="just">
                        <a:spcBef>
                          <a:spcPts val="0"/>
                        </a:spcBef>
                        <a:spcAft>
                          <a:spcPts val="0"/>
                        </a:spcAft>
                      </a:pPr>
                      <a:r>
                        <a:rPr lang="zh-CN" sz="2000" kern="100" dirty="0">
                          <a:effectLst/>
                          <a:latin typeface="Microsoft YaHei" charset="-122"/>
                          <a:ea typeface="Microsoft YaHei" charset="-122"/>
                          <a:cs typeface="Microsoft YaHei" charset="-122"/>
                        </a:rPr>
                        <a:t>编码类型</a:t>
                      </a:r>
                      <a:endParaRPr lang="en-US" sz="2000" kern="100" dirty="0">
                        <a:effectLst/>
                        <a:latin typeface="Microsoft YaHei" charset="-122"/>
                        <a:ea typeface="Microsoft YaHei" charset="-122"/>
                        <a:cs typeface="Microsoft YaHei" charset="-122"/>
                      </a:endParaRPr>
                    </a:p>
                  </a:txBody>
                  <a:tcPr marL="68580" marR="68580" marT="0" marB="0"/>
                </a:tc>
                <a:tc>
                  <a:txBody>
                    <a:bodyPr/>
                    <a:lstStyle/>
                    <a:p>
                      <a:pPr marL="0" marR="0" algn="just">
                        <a:spcBef>
                          <a:spcPts val="0"/>
                        </a:spcBef>
                        <a:spcAft>
                          <a:spcPts val="0"/>
                        </a:spcAft>
                      </a:pPr>
                      <a:r>
                        <a:rPr lang="zh-CN" sz="2000" kern="100">
                          <a:effectLst/>
                          <a:latin typeface="Microsoft YaHei" charset="-122"/>
                          <a:ea typeface="Microsoft YaHei" charset="-122"/>
                          <a:cs typeface="Microsoft YaHei" charset="-122"/>
                        </a:rPr>
                        <a:t>视频格式</a:t>
                      </a:r>
                      <a:endParaRPr lang="en-US" sz="2000" kern="100">
                        <a:effectLst/>
                        <a:latin typeface="Microsoft YaHei" charset="-122"/>
                        <a:ea typeface="Microsoft YaHei" charset="-122"/>
                        <a:cs typeface="Microsoft YaHei" charset="-122"/>
                      </a:endParaRPr>
                    </a:p>
                  </a:txBody>
                  <a:tcPr marL="68580" marR="68580" marT="0" marB="0"/>
                </a:tc>
                <a:tc>
                  <a:txBody>
                    <a:bodyPr/>
                    <a:lstStyle/>
                    <a:p>
                      <a:pPr marL="0" marR="0" algn="just">
                        <a:spcBef>
                          <a:spcPts val="0"/>
                        </a:spcBef>
                        <a:spcAft>
                          <a:spcPts val="0"/>
                        </a:spcAft>
                      </a:pPr>
                      <a:r>
                        <a:rPr lang="zh-CN" sz="2000" kern="100">
                          <a:effectLst/>
                          <a:latin typeface="Microsoft YaHei" charset="-122"/>
                          <a:ea typeface="Microsoft YaHei" charset="-122"/>
                          <a:cs typeface="Microsoft YaHei" charset="-122"/>
                        </a:rPr>
                        <a:t>时长</a:t>
                      </a:r>
                      <a:endParaRPr lang="en-US" sz="2000" kern="100">
                        <a:effectLst/>
                        <a:latin typeface="Microsoft YaHei" charset="-122"/>
                        <a:ea typeface="Microsoft YaHei" charset="-122"/>
                        <a:cs typeface="Microsoft YaHei" charset="-122"/>
                      </a:endParaRPr>
                    </a:p>
                  </a:txBody>
                  <a:tcPr marL="68580" marR="68580" marT="0" marB="0"/>
                </a:tc>
                <a:tc>
                  <a:txBody>
                    <a:bodyPr/>
                    <a:lstStyle/>
                    <a:p>
                      <a:pPr marL="0" marR="0" algn="just">
                        <a:spcBef>
                          <a:spcPts val="0"/>
                        </a:spcBef>
                        <a:spcAft>
                          <a:spcPts val="0"/>
                        </a:spcAft>
                      </a:pPr>
                      <a:r>
                        <a:rPr lang="zh-CN" sz="2000" kern="100">
                          <a:effectLst/>
                          <a:latin typeface="Microsoft YaHei" charset="-122"/>
                          <a:ea typeface="Microsoft YaHei" charset="-122"/>
                          <a:cs typeface="Microsoft YaHei" charset="-122"/>
                        </a:rPr>
                        <a:t>帧率</a:t>
                      </a:r>
                      <a:endParaRPr lang="en-US" sz="2000" kern="100">
                        <a:effectLst/>
                        <a:latin typeface="Microsoft YaHei" charset="-122"/>
                        <a:ea typeface="Microsoft YaHei" charset="-122"/>
                        <a:cs typeface="Microsoft YaHei" charset="-122"/>
                      </a:endParaRPr>
                    </a:p>
                  </a:txBody>
                  <a:tcPr marL="68580" marR="68580" marT="0" marB="0"/>
                </a:tc>
                <a:tc>
                  <a:txBody>
                    <a:bodyPr/>
                    <a:lstStyle/>
                    <a:p>
                      <a:pPr marL="0" marR="0" algn="just">
                        <a:spcBef>
                          <a:spcPts val="0"/>
                        </a:spcBef>
                        <a:spcAft>
                          <a:spcPts val="0"/>
                        </a:spcAft>
                      </a:pPr>
                      <a:r>
                        <a:rPr lang="zh-CN" sz="2000" kern="100">
                          <a:effectLst/>
                          <a:latin typeface="Microsoft YaHei" charset="-122"/>
                          <a:ea typeface="Microsoft YaHei" charset="-122"/>
                          <a:cs typeface="Microsoft YaHei" charset="-122"/>
                        </a:rPr>
                        <a:t>分辨率</a:t>
                      </a:r>
                      <a:endParaRPr lang="en-US" sz="2000" kern="100">
                        <a:effectLst/>
                        <a:latin typeface="Microsoft YaHei" charset="-122"/>
                        <a:ea typeface="Microsoft YaHei" charset="-122"/>
                        <a:cs typeface="Microsoft YaHei" charset="-122"/>
                      </a:endParaRPr>
                    </a:p>
                  </a:txBody>
                  <a:tcPr marL="68580" marR="68580" marT="0" marB="0"/>
                </a:tc>
              </a:tr>
              <a:tr h="625317">
                <a:tc>
                  <a:txBody>
                    <a:bodyPr/>
                    <a:lstStyle/>
                    <a:p>
                      <a:pPr marL="0" marR="0" algn="just">
                        <a:spcBef>
                          <a:spcPts val="0"/>
                        </a:spcBef>
                        <a:spcAft>
                          <a:spcPts val="0"/>
                        </a:spcAft>
                      </a:pPr>
                      <a:r>
                        <a:rPr lang="zh-CN" sz="2000" kern="100">
                          <a:effectLst/>
                          <a:latin typeface="Microsoft YaHei" charset="-122"/>
                          <a:ea typeface="Microsoft YaHei" charset="-122"/>
                          <a:cs typeface="Microsoft YaHei" charset="-122"/>
                        </a:rPr>
                        <a:t>抖音</a:t>
                      </a:r>
                      <a:endParaRPr lang="en-US" sz="2000" kern="100">
                        <a:effectLst/>
                        <a:latin typeface="Microsoft YaHei" charset="-122"/>
                        <a:ea typeface="Microsoft YaHei" charset="-122"/>
                        <a:cs typeface="Microsoft YaHei" charset="-122"/>
                      </a:endParaRPr>
                    </a:p>
                  </a:txBody>
                  <a:tcPr marL="68580" marR="68580" marT="0" marB="0"/>
                </a:tc>
                <a:tc>
                  <a:txBody>
                    <a:bodyPr/>
                    <a:lstStyle/>
                    <a:p>
                      <a:pPr marL="0" marR="0" algn="just">
                        <a:spcBef>
                          <a:spcPts val="0"/>
                        </a:spcBef>
                        <a:spcAft>
                          <a:spcPts val="0"/>
                        </a:spcAft>
                      </a:pPr>
                      <a:r>
                        <a:rPr lang="en-US" sz="2000" kern="100">
                          <a:effectLst/>
                          <a:latin typeface="Microsoft YaHei" charset="-122"/>
                          <a:ea typeface="Microsoft YaHei" charset="-122"/>
                          <a:cs typeface="Microsoft YaHei" charset="-122"/>
                        </a:rPr>
                        <a:t>H.264</a:t>
                      </a:r>
                    </a:p>
                  </a:txBody>
                  <a:tcPr marL="68580" marR="68580" marT="0" marB="0"/>
                </a:tc>
                <a:tc>
                  <a:txBody>
                    <a:bodyPr/>
                    <a:lstStyle/>
                    <a:p>
                      <a:pPr marL="0" marR="0" algn="just">
                        <a:spcBef>
                          <a:spcPts val="0"/>
                        </a:spcBef>
                        <a:spcAft>
                          <a:spcPts val="0"/>
                        </a:spcAft>
                      </a:pPr>
                      <a:r>
                        <a:rPr lang="en-US" sz="2000" kern="100">
                          <a:effectLst/>
                          <a:latin typeface="Microsoft YaHei" charset="-122"/>
                          <a:ea typeface="Microsoft YaHei" charset="-122"/>
                          <a:cs typeface="Microsoft YaHei" charset="-122"/>
                        </a:rPr>
                        <a:t>Mp4</a:t>
                      </a:r>
                    </a:p>
                  </a:txBody>
                  <a:tcPr marL="68580" marR="68580" marT="0" marB="0"/>
                </a:tc>
                <a:tc>
                  <a:txBody>
                    <a:bodyPr/>
                    <a:lstStyle/>
                    <a:p>
                      <a:pPr marL="0" marR="0" algn="just">
                        <a:spcBef>
                          <a:spcPts val="0"/>
                        </a:spcBef>
                        <a:spcAft>
                          <a:spcPts val="0"/>
                        </a:spcAft>
                      </a:pPr>
                      <a:r>
                        <a:rPr lang="en-US" sz="2000" kern="100">
                          <a:effectLst/>
                          <a:latin typeface="Microsoft YaHei" charset="-122"/>
                          <a:ea typeface="Microsoft YaHei" charset="-122"/>
                          <a:cs typeface="Microsoft YaHei" charset="-122"/>
                        </a:rPr>
                        <a:t>0-60s</a:t>
                      </a:r>
                    </a:p>
                  </a:txBody>
                  <a:tcPr marL="68580" marR="68580" marT="0" marB="0"/>
                </a:tc>
                <a:tc>
                  <a:txBody>
                    <a:bodyPr/>
                    <a:lstStyle/>
                    <a:p>
                      <a:pPr marL="0" marR="0" algn="just">
                        <a:spcBef>
                          <a:spcPts val="0"/>
                        </a:spcBef>
                        <a:spcAft>
                          <a:spcPts val="0"/>
                        </a:spcAft>
                      </a:pPr>
                      <a:r>
                        <a:rPr lang="en-US" sz="2000" kern="100">
                          <a:effectLst/>
                          <a:latin typeface="Microsoft YaHei" charset="-122"/>
                          <a:ea typeface="Microsoft YaHei" charset="-122"/>
                          <a:cs typeface="Microsoft YaHei" charset="-122"/>
                        </a:rPr>
                        <a:t>30</a:t>
                      </a:r>
                    </a:p>
                  </a:txBody>
                  <a:tcPr marL="68580" marR="68580" marT="0" marB="0"/>
                </a:tc>
                <a:tc>
                  <a:txBody>
                    <a:bodyPr/>
                    <a:lstStyle/>
                    <a:p>
                      <a:pPr marL="0" marR="0" algn="just">
                        <a:spcBef>
                          <a:spcPts val="0"/>
                        </a:spcBef>
                        <a:spcAft>
                          <a:spcPts val="0"/>
                        </a:spcAft>
                      </a:pPr>
                      <a:r>
                        <a:rPr lang="en-US" sz="2000" kern="100">
                          <a:effectLst/>
                          <a:latin typeface="Microsoft YaHei" charset="-122"/>
                          <a:ea typeface="Microsoft YaHei" charset="-122"/>
                          <a:cs typeface="Microsoft YaHei" charset="-122"/>
                        </a:rPr>
                        <a:t>540*960</a:t>
                      </a:r>
                    </a:p>
                  </a:txBody>
                  <a:tcPr marL="68580" marR="68580" marT="0" marB="0"/>
                </a:tc>
              </a:tr>
              <a:tr h="656747">
                <a:tc>
                  <a:txBody>
                    <a:bodyPr/>
                    <a:lstStyle/>
                    <a:p>
                      <a:pPr marL="0" marR="0" algn="just">
                        <a:spcBef>
                          <a:spcPts val="0"/>
                        </a:spcBef>
                        <a:spcAft>
                          <a:spcPts val="0"/>
                        </a:spcAft>
                      </a:pPr>
                      <a:r>
                        <a:rPr lang="zh-CN" sz="2000" kern="100">
                          <a:effectLst/>
                          <a:latin typeface="Microsoft YaHei" charset="-122"/>
                          <a:ea typeface="Microsoft YaHei" charset="-122"/>
                          <a:cs typeface="Microsoft YaHei" charset="-122"/>
                        </a:rPr>
                        <a:t>快手</a:t>
                      </a:r>
                      <a:endParaRPr lang="en-US" sz="2000" kern="100">
                        <a:effectLst/>
                        <a:latin typeface="Microsoft YaHei" charset="-122"/>
                        <a:ea typeface="Microsoft YaHei" charset="-122"/>
                        <a:cs typeface="Microsoft YaHei" charset="-122"/>
                      </a:endParaRPr>
                    </a:p>
                  </a:txBody>
                  <a:tcPr marL="68580" marR="68580" marT="0" marB="0"/>
                </a:tc>
                <a:tc>
                  <a:txBody>
                    <a:bodyPr/>
                    <a:lstStyle/>
                    <a:p>
                      <a:pPr marL="0" marR="0" algn="just">
                        <a:spcBef>
                          <a:spcPts val="0"/>
                        </a:spcBef>
                        <a:spcAft>
                          <a:spcPts val="0"/>
                        </a:spcAft>
                      </a:pPr>
                      <a:r>
                        <a:rPr lang="en-US" sz="2000" kern="100">
                          <a:effectLst/>
                          <a:latin typeface="Microsoft YaHei" charset="-122"/>
                          <a:ea typeface="Microsoft YaHei" charset="-122"/>
                          <a:cs typeface="Microsoft YaHei" charset="-122"/>
                        </a:rPr>
                        <a:t>H.264</a:t>
                      </a:r>
                    </a:p>
                  </a:txBody>
                  <a:tcPr marL="68580" marR="68580" marT="0" marB="0"/>
                </a:tc>
                <a:tc>
                  <a:txBody>
                    <a:bodyPr/>
                    <a:lstStyle/>
                    <a:p>
                      <a:pPr marL="0" marR="0" algn="just">
                        <a:spcBef>
                          <a:spcPts val="0"/>
                        </a:spcBef>
                        <a:spcAft>
                          <a:spcPts val="0"/>
                        </a:spcAft>
                      </a:pPr>
                      <a:r>
                        <a:rPr lang="en-US" sz="2000" kern="100">
                          <a:effectLst/>
                          <a:latin typeface="Microsoft YaHei" charset="-122"/>
                          <a:ea typeface="Microsoft YaHei" charset="-122"/>
                          <a:cs typeface="Microsoft YaHei" charset="-122"/>
                        </a:rPr>
                        <a:t>Mov</a:t>
                      </a:r>
                    </a:p>
                  </a:txBody>
                  <a:tcPr marL="68580" marR="68580" marT="0" marB="0"/>
                </a:tc>
                <a:tc>
                  <a:txBody>
                    <a:bodyPr/>
                    <a:lstStyle/>
                    <a:p>
                      <a:pPr marL="0" marR="0" algn="just">
                        <a:spcBef>
                          <a:spcPts val="0"/>
                        </a:spcBef>
                        <a:spcAft>
                          <a:spcPts val="0"/>
                        </a:spcAft>
                      </a:pPr>
                      <a:r>
                        <a:rPr lang="en-US" sz="2000" kern="100">
                          <a:effectLst/>
                          <a:latin typeface="Microsoft YaHei" charset="-122"/>
                          <a:ea typeface="Microsoft YaHei" charset="-122"/>
                          <a:cs typeface="Microsoft YaHei" charset="-122"/>
                        </a:rPr>
                        <a:t>0-60s</a:t>
                      </a:r>
                    </a:p>
                  </a:txBody>
                  <a:tcPr marL="68580" marR="68580" marT="0" marB="0"/>
                </a:tc>
                <a:tc>
                  <a:txBody>
                    <a:bodyPr/>
                    <a:lstStyle/>
                    <a:p>
                      <a:pPr marL="0" marR="0" algn="just">
                        <a:spcBef>
                          <a:spcPts val="0"/>
                        </a:spcBef>
                        <a:spcAft>
                          <a:spcPts val="0"/>
                        </a:spcAft>
                      </a:pPr>
                      <a:r>
                        <a:rPr lang="en-US" sz="2000" kern="100">
                          <a:effectLst/>
                          <a:latin typeface="Microsoft YaHei" charset="-122"/>
                          <a:ea typeface="Microsoft YaHei" charset="-122"/>
                          <a:cs typeface="Microsoft YaHei" charset="-122"/>
                        </a:rPr>
                        <a:t>30</a:t>
                      </a:r>
                    </a:p>
                  </a:txBody>
                  <a:tcPr marL="68580" marR="68580" marT="0" marB="0"/>
                </a:tc>
                <a:tc>
                  <a:txBody>
                    <a:bodyPr/>
                    <a:lstStyle/>
                    <a:p>
                      <a:pPr marL="0" marR="0" algn="just">
                        <a:spcBef>
                          <a:spcPts val="0"/>
                        </a:spcBef>
                        <a:spcAft>
                          <a:spcPts val="0"/>
                        </a:spcAft>
                      </a:pPr>
                      <a:r>
                        <a:rPr lang="en-US" sz="2000" kern="100">
                          <a:effectLst/>
                          <a:latin typeface="Microsoft YaHei" charset="-122"/>
                          <a:ea typeface="Microsoft YaHei" charset="-122"/>
                          <a:cs typeface="Microsoft YaHei" charset="-122"/>
                        </a:rPr>
                        <a:t>720*1280</a:t>
                      </a:r>
                    </a:p>
                  </a:txBody>
                  <a:tcPr marL="68580" marR="68580" marT="0" marB="0"/>
                </a:tc>
              </a:tr>
              <a:tr h="656747">
                <a:tc>
                  <a:txBody>
                    <a:bodyPr/>
                    <a:lstStyle/>
                    <a:p>
                      <a:pPr marL="0" marR="0" algn="just">
                        <a:spcBef>
                          <a:spcPts val="0"/>
                        </a:spcBef>
                        <a:spcAft>
                          <a:spcPts val="0"/>
                        </a:spcAft>
                      </a:pPr>
                      <a:r>
                        <a:rPr lang="zh-CN" sz="2000" kern="100">
                          <a:effectLst/>
                          <a:latin typeface="Microsoft YaHei" charset="-122"/>
                          <a:ea typeface="Microsoft YaHei" charset="-122"/>
                          <a:cs typeface="Microsoft YaHei" charset="-122"/>
                        </a:rPr>
                        <a:t>西瓜</a:t>
                      </a:r>
                      <a:endParaRPr lang="en-US" sz="2000" kern="100">
                        <a:effectLst/>
                        <a:latin typeface="Microsoft YaHei" charset="-122"/>
                        <a:ea typeface="Microsoft YaHei" charset="-122"/>
                        <a:cs typeface="Microsoft YaHei" charset="-122"/>
                      </a:endParaRPr>
                    </a:p>
                  </a:txBody>
                  <a:tcPr marL="68580" marR="68580" marT="0" marB="0"/>
                </a:tc>
                <a:tc>
                  <a:txBody>
                    <a:bodyPr/>
                    <a:lstStyle/>
                    <a:p>
                      <a:pPr marL="0" marR="0" algn="just">
                        <a:spcBef>
                          <a:spcPts val="0"/>
                        </a:spcBef>
                        <a:spcAft>
                          <a:spcPts val="0"/>
                        </a:spcAft>
                      </a:pPr>
                      <a:r>
                        <a:rPr lang="en-US" sz="2000" kern="100" dirty="0">
                          <a:effectLst/>
                          <a:latin typeface="Microsoft YaHei" charset="-122"/>
                          <a:ea typeface="Microsoft YaHei" charset="-122"/>
                          <a:cs typeface="Microsoft YaHei" charset="-122"/>
                        </a:rPr>
                        <a:t>H.264</a:t>
                      </a:r>
                    </a:p>
                  </a:txBody>
                  <a:tcPr marL="68580" marR="68580" marT="0" marB="0"/>
                </a:tc>
                <a:tc>
                  <a:txBody>
                    <a:bodyPr/>
                    <a:lstStyle/>
                    <a:p>
                      <a:pPr marL="0" marR="0" algn="just">
                        <a:spcBef>
                          <a:spcPts val="0"/>
                        </a:spcBef>
                        <a:spcAft>
                          <a:spcPts val="0"/>
                        </a:spcAft>
                      </a:pPr>
                      <a:r>
                        <a:rPr lang="en-US" sz="2000" kern="100">
                          <a:effectLst/>
                          <a:latin typeface="Microsoft YaHei" charset="-122"/>
                          <a:ea typeface="Microsoft YaHei" charset="-122"/>
                          <a:cs typeface="Microsoft YaHei" charset="-122"/>
                        </a:rPr>
                        <a:t>Mp4</a:t>
                      </a:r>
                    </a:p>
                  </a:txBody>
                  <a:tcPr marL="68580" marR="68580" marT="0" marB="0"/>
                </a:tc>
                <a:tc>
                  <a:txBody>
                    <a:bodyPr/>
                    <a:lstStyle/>
                    <a:p>
                      <a:pPr marL="0" marR="0" algn="just">
                        <a:spcBef>
                          <a:spcPts val="0"/>
                        </a:spcBef>
                        <a:spcAft>
                          <a:spcPts val="0"/>
                        </a:spcAft>
                      </a:pPr>
                      <a:r>
                        <a:rPr lang="en-US" sz="2000" kern="100">
                          <a:effectLst/>
                          <a:latin typeface="Microsoft YaHei" charset="-122"/>
                          <a:ea typeface="Microsoft YaHei" charset="-122"/>
                          <a:cs typeface="Microsoft YaHei" charset="-122"/>
                        </a:rPr>
                        <a:t>0-10min</a:t>
                      </a:r>
                    </a:p>
                  </a:txBody>
                  <a:tcPr marL="68580" marR="68580" marT="0" marB="0"/>
                </a:tc>
                <a:tc>
                  <a:txBody>
                    <a:bodyPr/>
                    <a:lstStyle/>
                    <a:p>
                      <a:pPr marL="0" marR="0" algn="just">
                        <a:spcBef>
                          <a:spcPts val="0"/>
                        </a:spcBef>
                        <a:spcAft>
                          <a:spcPts val="0"/>
                        </a:spcAft>
                      </a:pPr>
                      <a:r>
                        <a:rPr lang="en-US" sz="2000" kern="100">
                          <a:effectLst/>
                          <a:latin typeface="Microsoft YaHei" charset="-122"/>
                          <a:ea typeface="Microsoft YaHei" charset="-122"/>
                          <a:cs typeface="Microsoft YaHei" charset="-122"/>
                        </a:rPr>
                        <a:t>25</a:t>
                      </a:r>
                    </a:p>
                  </a:txBody>
                  <a:tcPr marL="68580" marR="68580" marT="0" marB="0"/>
                </a:tc>
                <a:tc>
                  <a:txBody>
                    <a:bodyPr/>
                    <a:lstStyle/>
                    <a:p>
                      <a:pPr marL="0" marR="0" algn="just">
                        <a:spcBef>
                          <a:spcPts val="0"/>
                        </a:spcBef>
                        <a:spcAft>
                          <a:spcPts val="0"/>
                        </a:spcAft>
                      </a:pPr>
                      <a:r>
                        <a:rPr lang="en-US" sz="2000" kern="100">
                          <a:effectLst/>
                          <a:latin typeface="Microsoft YaHei" charset="-122"/>
                          <a:ea typeface="Microsoft YaHei" charset="-122"/>
                          <a:cs typeface="Microsoft YaHei" charset="-122"/>
                        </a:rPr>
                        <a:t>854*480</a:t>
                      </a:r>
                    </a:p>
                  </a:txBody>
                  <a:tcPr marL="68580" marR="68580" marT="0" marB="0"/>
                </a:tc>
              </a:tr>
              <a:tr h="625317">
                <a:tc>
                  <a:txBody>
                    <a:bodyPr/>
                    <a:lstStyle/>
                    <a:p>
                      <a:pPr marL="0" marR="0" algn="just">
                        <a:spcBef>
                          <a:spcPts val="0"/>
                        </a:spcBef>
                        <a:spcAft>
                          <a:spcPts val="0"/>
                        </a:spcAft>
                      </a:pPr>
                      <a:r>
                        <a:rPr lang="zh-CN" sz="2000" kern="100">
                          <a:effectLst/>
                          <a:latin typeface="Microsoft YaHei" charset="-122"/>
                          <a:ea typeface="Microsoft YaHei" charset="-122"/>
                          <a:cs typeface="Microsoft YaHei" charset="-122"/>
                        </a:rPr>
                        <a:t>美拍</a:t>
                      </a:r>
                      <a:endParaRPr lang="en-US" sz="2000" kern="100">
                        <a:effectLst/>
                        <a:latin typeface="Microsoft YaHei" charset="-122"/>
                        <a:ea typeface="Microsoft YaHei" charset="-122"/>
                        <a:cs typeface="Microsoft YaHei" charset="-122"/>
                      </a:endParaRPr>
                    </a:p>
                  </a:txBody>
                  <a:tcPr marL="68580" marR="68580" marT="0" marB="0"/>
                </a:tc>
                <a:tc>
                  <a:txBody>
                    <a:bodyPr/>
                    <a:lstStyle/>
                    <a:p>
                      <a:pPr marL="0" marR="0" algn="just">
                        <a:spcBef>
                          <a:spcPts val="0"/>
                        </a:spcBef>
                        <a:spcAft>
                          <a:spcPts val="0"/>
                        </a:spcAft>
                      </a:pPr>
                      <a:r>
                        <a:rPr lang="en-US" sz="2000" kern="100">
                          <a:effectLst/>
                          <a:latin typeface="Microsoft YaHei" charset="-122"/>
                          <a:ea typeface="Microsoft YaHei" charset="-122"/>
                          <a:cs typeface="Microsoft YaHei" charset="-122"/>
                        </a:rPr>
                        <a:t>H.264</a:t>
                      </a:r>
                    </a:p>
                  </a:txBody>
                  <a:tcPr marL="68580" marR="68580" marT="0" marB="0"/>
                </a:tc>
                <a:tc>
                  <a:txBody>
                    <a:bodyPr/>
                    <a:lstStyle/>
                    <a:p>
                      <a:pPr marL="0" marR="0" algn="just">
                        <a:spcBef>
                          <a:spcPts val="0"/>
                        </a:spcBef>
                        <a:spcAft>
                          <a:spcPts val="0"/>
                        </a:spcAft>
                      </a:pPr>
                      <a:r>
                        <a:rPr lang="en-US" sz="2000" kern="100">
                          <a:effectLst/>
                          <a:latin typeface="Microsoft YaHei" charset="-122"/>
                          <a:ea typeface="Microsoft YaHei" charset="-122"/>
                          <a:cs typeface="Microsoft YaHei" charset="-122"/>
                        </a:rPr>
                        <a:t>Mp4</a:t>
                      </a:r>
                    </a:p>
                  </a:txBody>
                  <a:tcPr marL="68580" marR="68580" marT="0" marB="0"/>
                </a:tc>
                <a:tc>
                  <a:txBody>
                    <a:bodyPr/>
                    <a:lstStyle/>
                    <a:p>
                      <a:pPr marL="0" marR="0" algn="just">
                        <a:spcBef>
                          <a:spcPts val="0"/>
                        </a:spcBef>
                        <a:spcAft>
                          <a:spcPts val="0"/>
                        </a:spcAft>
                      </a:pPr>
                      <a:r>
                        <a:rPr lang="en-US" sz="2000" kern="100">
                          <a:effectLst/>
                          <a:latin typeface="Microsoft YaHei" charset="-122"/>
                          <a:ea typeface="Microsoft YaHei" charset="-122"/>
                          <a:cs typeface="Microsoft YaHei" charset="-122"/>
                        </a:rPr>
                        <a:t>0-60s</a:t>
                      </a:r>
                    </a:p>
                  </a:txBody>
                  <a:tcPr marL="68580" marR="68580" marT="0" marB="0"/>
                </a:tc>
                <a:tc>
                  <a:txBody>
                    <a:bodyPr/>
                    <a:lstStyle/>
                    <a:p>
                      <a:pPr marL="0" marR="0" algn="just">
                        <a:spcBef>
                          <a:spcPts val="0"/>
                        </a:spcBef>
                        <a:spcAft>
                          <a:spcPts val="0"/>
                        </a:spcAft>
                      </a:pPr>
                      <a:r>
                        <a:rPr lang="en-US" sz="2000" kern="100">
                          <a:effectLst/>
                          <a:latin typeface="Microsoft YaHei" charset="-122"/>
                          <a:ea typeface="Microsoft YaHei" charset="-122"/>
                          <a:cs typeface="Microsoft YaHei" charset="-122"/>
                        </a:rPr>
                        <a:t>30</a:t>
                      </a:r>
                    </a:p>
                  </a:txBody>
                  <a:tcPr marL="68580" marR="68580" marT="0" marB="0"/>
                </a:tc>
                <a:tc>
                  <a:txBody>
                    <a:bodyPr/>
                    <a:lstStyle/>
                    <a:p>
                      <a:pPr marL="0" marR="0" algn="just">
                        <a:spcBef>
                          <a:spcPts val="0"/>
                        </a:spcBef>
                        <a:spcAft>
                          <a:spcPts val="0"/>
                        </a:spcAft>
                      </a:pPr>
                      <a:r>
                        <a:rPr lang="en-US" sz="2000" kern="100">
                          <a:effectLst/>
                          <a:latin typeface="Microsoft YaHei" charset="-122"/>
                          <a:ea typeface="Microsoft YaHei" charset="-122"/>
                          <a:cs typeface="Microsoft YaHei" charset="-122"/>
                        </a:rPr>
                        <a:t>540*960</a:t>
                      </a:r>
                    </a:p>
                  </a:txBody>
                  <a:tcPr marL="68580" marR="68580" marT="0" marB="0"/>
                </a:tc>
              </a:tr>
              <a:tr h="625317">
                <a:tc>
                  <a:txBody>
                    <a:bodyPr/>
                    <a:lstStyle/>
                    <a:p>
                      <a:pPr marL="0" marR="0" algn="just">
                        <a:spcBef>
                          <a:spcPts val="0"/>
                        </a:spcBef>
                        <a:spcAft>
                          <a:spcPts val="0"/>
                        </a:spcAft>
                      </a:pPr>
                      <a:r>
                        <a:rPr lang="zh-CN" sz="2000" kern="100" dirty="0">
                          <a:effectLst/>
                          <a:latin typeface="Microsoft YaHei" charset="-122"/>
                          <a:ea typeface="Microsoft YaHei" charset="-122"/>
                          <a:cs typeface="Microsoft YaHei" charset="-122"/>
                        </a:rPr>
                        <a:t>火山</a:t>
                      </a:r>
                      <a:endParaRPr lang="en-US" sz="2000" kern="100" dirty="0">
                        <a:effectLst/>
                        <a:latin typeface="Microsoft YaHei" charset="-122"/>
                        <a:ea typeface="Microsoft YaHei" charset="-122"/>
                        <a:cs typeface="Microsoft YaHei" charset="-122"/>
                      </a:endParaRPr>
                    </a:p>
                  </a:txBody>
                  <a:tcPr marL="68580" marR="68580" marT="0" marB="0"/>
                </a:tc>
                <a:tc>
                  <a:txBody>
                    <a:bodyPr/>
                    <a:lstStyle/>
                    <a:p>
                      <a:pPr marL="0" marR="0" algn="just">
                        <a:spcBef>
                          <a:spcPts val="0"/>
                        </a:spcBef>
                        <a:spcAft>
                          <a:spcPts val="0"/>
                        </a:spcAft>
                      </a:pPr>
                      <a:r>
                        <a:rPr lang="en-US" sz="2000" kern="100">
                          <a:effectLst/>
                          <a:latin typeface="Microsoft YaHei" charset="-122"/>
                          <a:ea typeface="Microsoft YaHei" charset="-122"/>
                          <a:cs typeface="Microsoft YaHei" charset="-122"/>
                        </a:rPr>
                        <a:t>H.264</a:t>
                      </a:r>
                    </a:p>
                  </a:txBody>
                  <a:tcPr marL="68580" marR="68580" marT="0" marB="0"/>
                </a:tc>
                <a:tc>
                  <a:txBody>
                    <a:bodyPr/>
                    <a:lstStyle/>
                    <a:p>
                      <a:pPr marL="0" marR="0" algn="just">
                        <a:spcBef>
                          <a:spcPts val="0"/>
                        </a:spcBef>
                        <a:spcAft>
                          <a:spcPts val="0"/>
                        </a:spcAft>
                      </a:pPr>
                      <a:r>
                        <a:rPr lang="en-US" sz="2000" kern="100">
                          <a:effectLst/>
                          <a:latin typeface="Microsoft YaHei" charset="-122"/>
                          <a:ea typeface="Microsoft YaHei" charset="-122"/>
                          <a:cs typeface="Microsoft YaHei" charset="-122"/>
                        </a:rPr>
                        <a:t>Mp4</a:t>
                      </a:r>
                    </a:p>
                  </a:txBody>
                  <a:tcPr marL="68580" marR="68580" marT="0" marB="0"/>
                </a:tc>
                <a:tc>
                  <a:txBody>
                    <a:bodyPr/>
                    <a:lstStyle/>
                    <a:p>
                      <a:pPr marL="0" marR="0" algn="just">
                        <a:spcBef>
                          <a:spcPts val="0"/>
                        </a:spcBef>
                        <a:spcAft>
                          <a:spcPts val="0"/>
                        </a:spcAft>
                      </a:pPr>
                      <a:r>
                        <a:rPr lang="en-US" sz="2000" kern="100">
                          <a:effectLst/>
                          <a:latin typeface="Microsoft YaHei" charset="-122"/>
                          <a:ea typeface="Microsoft YaHei" charset="-122"/>
                          <a:cs typeface="Microsoft YaHei" charset="-122"/>
                        </a:rPr>
                        <a:t>0-60s</a:t>
                      </a:r>
                    </a:p>
                  </a:txBody>
                  <a:tcPr marL="68580" marR="68580" marT="0" marB="0"/>
                </a:tc>
                <a:tc>
                  <a:txBody>
                    <a:bodyPr/>
                    <a:lstStyle/>
                    <a:p>
                      <a:pPr marL="0" marR="0" algn="just">
                        <a:spcBef>
                          <a:spcPts val="0"/>
                        </a:spcBef>
                        <a:spcAft>
                          <a:spcPts val="0"/>
                        </a:spcAft>
                      </a:pPr>
                      <a:r>
                        <a:rPr lang="en-US" sz="2000" kern="100">
                          <a:effectLst/>
                          <a:latin typeface="Microsoft YaHei" charset="-122"/>
                          <a:ea typeface="Microsoft YaHei" charset="-122"/>
                          <a:cs typeface="Microsoft YaHei" charset="-122"/>
                        </a:rPr>
                        <a:t>30</a:t>
                      </a:r>
                    </a:p>
                  </a:txBody>
                  <a:tcPr marL="68580" marR="68580" marT="0" marB="0"/>
                </a:tc>
                <a:tc>
                  <a:txBody>
                    <a:bodyPr/>
                    <a:lstStyle/>
                    <a:p>
                      <a:pPr marL="0" marR="0" algn="just">
                        <a:spcBef>
                          <a:spcPts val="0"/>
                        </a:spcBef>
                        <a:spcAft>
                          <a:spcPts val="0"/>
                        </a:spcAft>
                      </a:pPr>
                      <a:r>
                        <a:rPr lang="en-US" sz="2000" kern="100" dirty="0">
                          <a:effectLst/>
                          <a:latin typeface="Microsoft YaHei" charset="-122"/>
                          <a:ea typeface="Microsoft YaHei" charset="-122"/>
                          <a:cs typeface="Microsoft YaHei" charset="-122"/>
                        </a:rPr>
                        <a:t>480*864</a:t>
                      </a:r>
                    </a:p>
                  </a:txBody>
                  <a:tcPr marL="68580" marR="68580" marT="0" marB="0"/>
                </a:tc>
              </a:tr>
            </a:tbl>
          </a:graphicData>
        </a:graphic>
      </p:graphicFrame>
    </p:spTree>
    <p:extLst>
      <p:ext uri="{BB962C8B-B14F-4D97-AF65-F5344CB8AC3E}">
        <p14:creationId xmlns:p14="http://schemas.microsoft.com/office/powerpoint/2010/main" val="5048621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6"/>
          <p:cNvGrpSpPr/>
          <p:nvPr/>
        </p:nvGrpSpPr>
        <p:grpSpPr>
          <a:xfrm>
            <a:off x="0" y="347918"/>
            <a:ext cx="10279089" cy="523220"/>
            <a:chOff x="0" y="347918"/>
            <a:chExt cx="10279089" cy="523220"/>
          </a:xfrm>
        </p:grpSpPr>
        <p:grpSp>
          <p:nvGrpSpPr>
            <p:cNvPr id="3" name="组 7"/>
            <p:cNvGrpSpPr/>
            <p:nvPr/>
          </p:nvGrpSpPr>
          <p:grpSpPr>
            <a:xfrm>
              <a:off x="0" y="377689"/>
              <a:ext cx="638367" cy="457299"/>
              <a:chOff x="-1" y="678543"/>
              <a:chExt cx="725714" cy="519871"/>
            </a:xfrm>
          </p:grpSpPr>
          <p:sp>
            <p:nvSpPr>
              <p:cNvPr id="5" name="矩形 9"/>
              <p:cNvSpPr>
                <a:spLocks noChangeArrowheads="1"/>
              </p:cNvSpPr>
              <p:nvPr/>
            </p:nvSpPr>
            <p:spPr bwMode="auto">
              <a:xfrm rot="10800000">
                <a:off x="582836" y="678543"/>
                <a:ext cx="142877" cy="519867"/>
              </a:xfrm>
              <a:prstGeom prst="rect">
                <a:avLst/>
              </a:prstGeom>
              <a:solidFill>
                <a:srgbClr val="0D76C9"/>
              </a:solidFill>
              <a:ln w="9525">
                <a:noFill/>
                <a:miter lim="800000"/>
              </a:ln>
            </p:spPr>
            <p:txBody>
              <a:bodyPr anchor="ctr"/>
              <a:lstStyle/>
              <a:p>
                <a:pPr algn="ctr" eaLnBrk="1" hangingPunct="1"/>
                <a:endParaRPr lang="zh-CN" altLang="en-US">
                  <a:solidFill>
                    <a:srgbClr val="F3FEFF"/>
                  </a:solidFill>
                </a:endParaRPr>
              </a:p>
            </p:txBody>
          </p:sp>
          <p:sp>
            <p:nvSpPr>
              <p:cNvPr id="6" name="矩形 10"/>
              <p:cNvSpPr>
                <a:spLocks noChangeArrowheads="1"/>
              </p:cNvSpPr>
              <p:nvPr/>
            </p:nvSpPr>
            <p:spPr bwMode="auto">
              <a:xfrm>
                <a:off x="-1" y="678544"/>
                <a:ext cx="517708" cy="519870"/>
              </a:xfrm>
              <a:prstGeom prst="rect">
                <a:avLst/>
              </a:prstGeom>
              <a:solidFill>
                <a:srgbClr val="0D76C9"/>
              </a:solidFill>
              <a:ln w="9525">
                <a:noFill/>
                <a:miter lim="800000"/>
              </a:ln>
            </p:spPr>
            <p:txBody>
              <a:bodyPr anchor="ctr"/>
              <a:lstStyle/>
              <a:p>
                <a:pPr algn="ctr" eaLnBrk="1" hangingPunct="1"/>
                <a:endParaRPr lang="zh-CN" altLang="en-US">
                  <a:solidFill>
                    <a:srgbClr val="FFFFFF"/>
                  </a:solidFill>
                </a:endParaRPr>
              </a:p>
            </p:txBody>
          </p:sp>
        </p:grpSp>
        <p:sp>
          <p:nvSpPr>
            <p:cNvPr id="4" name="文本框 8"/>
            <p:cNvSpPr txBox="1">
              <a:spLocks noChangeArrowheads="1"/>
            </p:cNvSpPr>
            <p:nvPr/>
          </p:nvSpPr>
          <p:spPr bwMode="auto">
            <a:xfrm>
              <a:off x="695656" y="347918"/>
              <a:ext cx="958343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2800" b="1" dirty="0" smtClean="0">
                  <a:solidFill>
                    <a:schemeClr val="accent1"/>
                  </a:solidFill>
                  <a:latin typeface="Microsoft YaHei" charset="-122"/>
                  <a:ea typeface="Microsoft YaHei" charset="-122"/>
                  <a:cs typeface="Microsoft YaHei" charset="-122"/>
                </a:rPr>
                <a:t>基于</a:t>
              </a:r>
              <a:r>
                <a:rPr lang="en-US" altLang="zh-CN" sz="2800" b="1" dirty="0" smtClean="0">
                  <a:solidFill>
                    <a:schemeClr val="accent1"/>
                  </a:solidFill>
                  <a:latin typeface="Microsoft YaHei" charset="-122"/>
                  <a:ea typeface="Microsoft YaHei" charset="-122"/>
                  <a:cs typeface="Microsoft YaHei" charset="-122"/>
                </a:rPr>
                <a:t>AI</a:t>
              </a:r>
              <a:r>
                <a:rPr lang="zh-CN" altLang="en-US" sz="2800" b="1" dirty="0" smtClean="0">
                  <a:solidFill>
                    <a:schemeClr val="accent1"/>
                  </a:solidFill>
                  <a:latin typeface="Microsoft YaHei" charset="-122"/>
                  <a:ea typeface="Microsoft YaHei" charset="-122"/>
                  <a:cs typeface="Microsoft YaHei" charset="-122"/>
                </a:rPr>
                <a:t>的视频内容分析平台</a:t>
              </a:r>
              <a:r>
                <a:rPr lang="en-US" altLang="zh-CN" sz="2800" b="1" dirty="0" smtClean="0">
                  <a:solidFill>
                    <a:schemeClr val="accent1"/>
                  </a:solidFill>
                  <a:latin typeface="Microsoft YaHei" charset="-122"/>
                  <a:ea typeface="Microsoft YaHei" charset="-122"/>
                  <a:cs typeface="Microsoft YaHei" charset="-122"/>
                </a:rPr>
                <a:t>——</a:t>
              </a:r>
              <a:r>
                <a:rPr lang="zh-CN" altLang="en-US" sz="2800" b="1" dirty="0" smtClean="0">
                  <a:solidFill>
                    <a:schemeClr val="accent1"/>
                  </a:solidFill>
                  <a:latin typeface="Microsoft YaHei" charset="-122"/>
                  <a:ea typeface="Microsoft YaHei" charset="-122"/>
                  <a:cs typeface="Microsoft YaHei" charset="-122"/>
                </a:rPr>
                <a:t>产品规划</a:t>
              </a:r>
              <a:endParaRPr lang="zh-CN" altLang="en-US" sz="2800" b="1" dirty="0">
                <a:solidFill>
                  <a:schemeClr val="accent1"/>
                </a:solidFill>
                <a:latin typeface="Microsoft YaHei" charset="-122"/>
                <a:ea typeface="Microsoft YaHei" charset="-122"/>
                <a:cs typeface="Microsoft YaHei" charset="-122"/>
              </a:endParaRPr>
            </a:p>
          </p:txBody>
        </p:sp>
      </p:grpSp>
      <p:graphicFrame>
        <p:nvGraphicFramePr>
          <p:cNvPr id="8" name="Diagram 7"/>
          <p:cNvGraphicFramePr/>
          <p:nvPr>
            <p:extLst>
              <p:ext uri="{D42A27DB-BD31-4B8C-83A1-F6EECF244321}">
                <p14:modId xmlns:p14="http://schemas.microsoft.com/office/powerpoint/2010/main" val="1579243855"/>
              </p:ext>
            </p:extLst>
          </p:nvPr>
        </p:nvGraphicFramePr>
        <p:xfrm>
          <a:off x="1717675" y="111971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50037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6"/>
          <p:cNvGrpSpPr/>
          <p:nvPr/>
        </p:nvGrpSpPr>
        <p:grpSpPr>
          <a:xfrm>
            <a:off x="0" y="347918"/>
            <a:ext cx="10279089" cy="523220"/>
            <a:chOff x="0" y="347918"/>
            <a:chExt cx="10279089" cy="523220"/>
          </a:xfrm>
        </p:grpSpPr>
        <p:grpSp>
          <p:nvGrpSpPr>
            <p:cNvPr id="3" name="组 7"/>
            <p:cNvGrpSpPr/>
            <p:nvPr/>
          </p:nvGrpSpPr>
          <p:grpSpPr>
            <a:xfrm>
              <a:off x="0" y="377689"/>
              <a:ext cx="638367" cy="457299"/>
              <a:chOff x="-1" y="678543"/>
              <a:chExt cx="725714" cy="519871"/>
            </a:xfrm>
          </p:grpSpPr>
          <p:sp>
            <p:nvSpPr>
              <p:cNvPr id="5" name="矩形 9"/>
              <p:cNvSpPr>
                <a:spLocks noChangeArrowheads="1"/>
              </p:cNvSpPr>
              <p:nvPr/>
            </p:nvSpPr>
            <p:spPr bwMode="auto">
              <a:xfrm rot="10800000">
                <a:off x="582836" y="678543"/>
                <a:ext cx="142877" cy="519867"/>
              </a:xfrm>
              <a:prstGeom prst="rect">
                <a:avLst/>
              </a:prstGeom>
              <a:solidFill>
                <a:srgbClr val="0D76C9"/>
              </a:solidFill>
              <a:ln w="9525">
                <a:noFill/>
                <a:miter lim="800000"/>
              </a:ln>
            </p:spPr>
            <p:txBody>
              <a:bodyPr anchor="ctr"/>
              <a:lstStyle/>
              <a:p>
                <a:pPr algn="ctr" eaLnBrk="1" hangingPunct="1"/>
                <a:endParaRPr lang="zh-CN" altLang="en-US">
                  <a:solidFill>
                    <a:srgbClr val="F3FEFF"/>
                  </a:solidFill>
                </a:endParaRPr>
              </a:p>
            </p:txBody>
          </p:sp>
          <p:sp>
            <p:nvSpPr>
              <p:cNvPr id="6" name="矩形 10"/>
              <p:cNvSpPr>
                <a:spLocks noChangeArrowheads="1"/>
              </p:cNvSpPr>
              <p:nvPr/>
            </p:nvSpPr>
            <p:spPr bwMode="auto">
              <a:xfrm>
                <a:off x="-1" y="678544"/>
                <a:ext cx="517708" cy="519870"/>
              </a:xfrm>
              <a:prstGeom prst="rect">
                <a:avLst/>
              </a:prstGeom>
              <a:solidFill>
                <a:srgbClr val="0D76C9"/>
              </a:solidFill>
              <a:ln w="9525">
                <a:noFill/>
                <a:miter lim="800000"/>
              </a:ln>
            </p:spPr>
            <p:txBody>
              <a:bodyPr anchor="ctr"/>
              <a:lstStyle/>
              <a:p>
                <a:pPr algn="ctr" eaLnBrk="1" hangingPunct="1"/>
                <a:endParaRPr lang="zh-CN" altLang="en-US">
                  <a:solidFill>
                    <a:srgbClr val="FFFFFF"/>
                  </a:solidFill>
                </a:endParaRPr>
              </a:p>
            </p:txBody>
          </p:sp>
        </p:grpSp>
        <p:sp>
          <p:nvSpPr>
            <p:cNvPr id="4" name="文本框 8"/>
            <p:cNvSpPr txBox="1">
              <a:spLocks noChangeArrowheads="1"/>
            </p:cNvSpPr>
            <p:nvPr/>
          </p:nvSpPr>
          <p:spPr bwMode="auto">
            <a:xfrm>
              <a:off x="695656" y="347918"/>
              <a:ext cx="958343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2800" b="1" dirty="0" smtClean="0">
                  <a:solidFill>
                    <a:schemeClr val="accent1"/>
                  </a:solidFill>
                  <a:latin typeface="Microsoft YaHei" charset="-122"/>
                  <a:ea typeface="Microsoft YaHei" charset="-122"/>
                  <a:cs typeface="Microsoft YaHei" charset="-122"/>
                </a:rPr>
                <a:t>基于</a:t>
              </a:r>
              <a:r>
                <a:rPr lang="en-US" altLang="zh-CN" sz="2800" b="1" dirty="0" smtClean="0">
                  <a:solidFill>
                    <a:schemeClr val="accent1"/>
                  </a:solidFill>
                  <a:latin typeface="Microsoft YaHei" charset="-122"/>
                  <a:ea typeface="Microsoft YaHei" charset="-122"/>
                  <a:cs typeface="Microsoft YaHei" charset="-122"/>
                </a:rPr>
                <a:t>AI</a:t>
              </a:r>
              <a:r>
                <a:rPr lang="zh-CN" altLang="en-US" sz="2800" b="1" dirty="0" smtClean="0">
                  <a:solidFill>
                    <a:schemeClr val="accent1"/>
                  </a:solidFill>
                  <a:latin typeface="Microsoft YaHei" charset="-122"/>
                  <a:ea typeface="Microsoft YaHei" charset="-122"/>
                  <a:cs typeface="Microsoft YaHei" charset="-122"/>
                </a:rPr>
                <a:t>的视频内容分析平台</a:t>
              </a:r>
              <a:r>
                <a:rPr lang="en-US" altLang="zh-CN" sz="2800" b="1" dirty="0" smtClean="0">
                  <a:solidFill>
                    <a:schemeClr val="accent1"/>
                  </a:solidFill>
                  <a:latin typeface="Microsoft YaHei" charset="-122"/>
                  <a:ea typeface="Microsoft YaHei" charset="-122"/>
                  <a:cs typeface="Microsoft YaHei" charset="-122"/>
                </a:rPr>
                <a:t>——</a:t>
              </a:r>
              <a:r>
                <a:rPr lang="zh-CN" altLang="en-US" sz="2800" b="1" dirty="0" smtClean="0">
                  <a:solidFill>
                    <a:schemeClr val="accent1"/>
                  </a:solidFill>
                  <a:latin typeface="Microsoft YaHei" charset="-122"/>
                  <a:ea typeface="Microsoft YaHei" charset="-122"/>
                  <a:cs typeface="Microsoft YaHei" charset="-122"/>
                </a:rPr>
                <a:t>产品性能</a:t>
              </a:r>
              <a:endParaRPr lang="zh-CN" altLang="en-US" sz="2800" b="1" dirty="0">
                <a:solidFill>
                  <a:schemeClr val="accent1"/>
                </a:solidFill>
                <a:latin typeface="Microsoft YaHei" charset="-122"/>
                <a:ea typeface="Microsoft YaHei" charset="-122"/>
                <a:cs typeface="Microsoft YaHei" charset="-122"/>
              </a:endParaRPr>
            </a:p>
          </p:txBody>
        </p:sp>
      </p:grpSp>
      <p:graphicFrame>
        <p:nvGraphicFramePr>
          <p:cNvPr id="7" name="Table 6"/>
          <p:cNvGraphicFramePr>
            <a:graphicFrameLocks noGrp="1"/>
          </p:cNvGraphicFramePr>
          <p:nvPr>
            <p:extLst>
              <p:ext uri="{D42A27DB-BD31-4B8C-83A1-F6EECF244321}">
                <p14:modId xmlns:p14="http://schemas.microsoft.com/office/powerpoint/2010/main" val="586976173"/>
              </p:ext>
            </p:extLst>
          </p:nvPr>
        </p:nvGraphicFramePr>
        <p:xfrm>
          <a:off x="695656" y="1603947"/>
          <a:ext cx="10472015" cy="2548327"/>
        </p:xfrm>
        <a:graphic>
          <a:graphicData uri="http://schemas.openxmlformats.org/drawingml/2006/table">
            <a:tbl>
              <a:tblPr>
                <a:tableStyleId>{5C22544A-7EE6-4342-B048-85BDC9FD1C3A}</a:tableStyleId>
              </a:tblPr>
              <a:tblGrid>
                <a:gridCol w="1378877"/>
                <a:gridCol w="2869556"/>
                <a:gridCol w="2894400"/>
                <a:gridCol w="3329182"/>
              </a:tblGrid>
              <a:tr h="653417">
                <a:tc gridSpan="4">
                  <a:txBody>
                    <a:bodyPr/>
                    <a:lstStyle/>
                    <a:p>
                      <a:pPr algn="ctr" fontAlgn="ctr"/>
                      <a:r>
                        <a:rPr lang="en-US" sz="1800" u="none" strike="noStrike" dirty="0">
                          <a:solidFill>
                            <a:schemeClr val="bg1"/>
                          </a:solidFill>
                          <a:effectLst/>
                        </a:rPr>
                        <a:t> </a:t>
                      </a:r>
                      <a:r>
                        <a:rPr lang="en-US" sz="1800" u="none" strike="noStrike" dirty="0" err="1" smtClean="0">
                          <a:solidFill>
                            <a:schemeClr val="bg1"/>
                          </a:solidFill>
                          <a:effectLst/>
                        </a:rPr>
                        <a:t>ResNet</a:t>
                      </a:r>
                      <a:r>
                        <a:rPr lang="zh-CN" altLang="en-US" sz="1800" u="none" strike="noStrike" dirty="0" smtClean="0">
                          <a:solidFill>
                            <a:schemeClr val="bg1"/>
                          </a:solidFill>
                          <a:effectLst/>
                        </a:rPr>
                        <a:t> </a:t>
                      </a:r>
                      <a:r>
                        <a:rPr lang="en-US" sz="1800" u="none" strike="noStrike" dirty="0" smtClean="0">
                          <a:solidFill>
                            <a:schemeClr val="bg1"/>
                          </a:solidFill>
                          <a:effectLst/>
                        </a:rPr>
                        <a:t>18 </a:t>
                      </a:r>
                      <a:r>
                        <a:rPr lang="zh-CN" altLang="en-US" sz="1800" u="none" strike="noStrike" dirty="0" smtClean="0">
                          <a:solidFill>
                            <a:schemeClr val="bg1"/>
                          </a:solidFill>
                          <a:effectLst/>
                        </a:rPr>
                        <a:t> </a:t>
                      </a:r>
                      <a:r>
                        <a:rPr lang="en-US" altLang="zh-CN" sz="1800" u="none" strike="noStrike" dirty="0" smtClean="0">
                          <a:solidFill>
                            <a:schemeClr val="bg1"/>
                          </a:solidFill>
                          <a:effectLst/>
                        </a:rPr>
                        <a:t>(Batch Size=2)</a:t>
                      </a:r>
                      <a:endParaRPr lang="en-US" sz="1800" b="0" i="0" u="none" strike="noStrike" dirty="0">
                        <a:solidFill>
                          <a:schemeClr val="bg1"/>
                        </a:solidFill>
                        <a:effectLst/>
                        <a:latin typeface="DengXian" charset="-122"/>
                      </a:endParaRPr>
                    </a:p>
                  </a:txBody>
                  <a:tcPr marL="6350" marR="6350" marT="6350" marB="0" anchor="ctr">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1241493">
                <a:tc>
                  <a:txBody>
                    <a:bodyPr/>
                    <a:lstStyle/>
                    <a:p>
                      <a:pPr algn="ctr" fontAlgn="ctr"/>
                      <a:endParaRPr lang="en-US" sz="1800" b="0" i="0" u="none" strike="noStrike" dirty="0">
                        <a:solidFill>
                          <a:srgbClr val="000000"/>
                        </a:solidFill>
                        <a:effectLst/>
                        <a:latin typeface="DengXian" charset="-122"/>
                      </a:endParaRPr>
                    </a:p>
                  </a:txBody>
                  <a:tcPr marL="6350" marR="6350" marT="6350" marB="0" anchor="ctr"/>
                </a:tc>
                <a:tc>
                  <a:txBody>
                    <a:bodyPr/>
                    <a:lstStyle/>
                    <a:p>
                      <a:pPr algn="ctr" fontAlgn="ctr"/>
                      <a:r>
                        <a:rPr lang="en-US" sz="1800" u="none" strike="noStrike" dirty="0" err="1">
                          <a:effectLst/>
                        </a:rPr>
                        <a:t>Nvidia</a:t>
                      </a:r>
                      <a:r>
                        <a:rPr lang="en-US" sz="1800" u="none" strike="noStrike" dirty="0">
                          <a:effectLst/>
                        </a:rPr>
                        <a:t> 1080Ti</a:t>
                      </a:r>
                      <a:endParaRPr lang="en-US" sz="1800" b="0" i="0" u="none" strike="noStrike" dirty="0">
                        <a:solidFill>
                          <a:srgbClr val="000000"/>
                        </a:solidFill>
                        <a:effectLst/>
                        <a:latin typeface="DengXian" charset="-122"/>
                      </a:endParaRPr>
                    </a:p>
                  </a:txBody>
                  <a:tcPr marL="6350" marR="6350" marT="6350" marB="0" anchor="ctr"/>
                </a:tc>
                <a:tc>
                  <a:txBody>
                    <a:bodyPr/>
                    <a:lstStyle/>
                    <a:p>
                      <a:pPr algn="ctr" fontAlgn="ctr"/>
                      <a:r>
                        <a:rPr lang="en-US" sz="1800" u="none" strike="noStrike" dirty="0" smtClean="0">
                          <a:effectLst/>
                        </a:rPr>
                        <a:t>1080Ti+TensorRT</a:t>
                      </a:r>
                    </a:p>
                    <a:p>
                      <a:pPr algn="ctr" fontAlgn="ctr"/>
                      <a:r>
                        <a:rPr lang="en-US" sz="1800" u="none" strike="noStrike" dirty="0" smtClean="0">
                          <a:effectLst/>
                        </a:rPr>
                        <a:t>（</a:t>
                      </a:r>
                      <a:r>
                        <a:rPr lang="en-US" sz="1800" u="none" strike="noStrike" dirty="0">
                          <a:effectLst/>
                        </a:rPr>
                        <a:t>损失3%精度）</a:t>
                      </a:r>
                      <a:endParaRPr lang="en-US" sz="1800" b="0" i="0" u="none" strike="noStrike" dirty="0">
                        <a:solidFill>
                          <a:srgbClr val="000000"/>
                        </a:solidFill>
                        <a:effectLst/>
                        <a:latin typeface="DengXian" charset="-122"/>
                      </a:endParaRPr>
                    </a:p>
                  </a:txBody>
                  <a:tcPr marL="6350" marR="6350" marT="6350" marB="0" anchor="ctr"/>
                </a:tc>
                <a:tc>
                  <a:txBody>
                    <a:bodyPr/>
                    <a:lstStyle/>
                    <a:p>
                      <a:pPr algn="ctr" fontAlgn="ctr"/>
                      <a:r>
                        <a:rPr lang="en-US" sz="1800" u="none" strike="noStrike" dirty="0" err="1">
                          <a:effectLst/>
                        </a:rPr>
                        <a:t>NovuTensor+NovuRT</a:t>
                      </a:r>
                      <a:endParaRPr lang="en-US" sz="1800" b="0" i="0" u="none" strike="noStrike" dirty="0">
                        <a:solidFill>
                          <a:srgbClr val="000000"/>
                        </a:solidFill>
                        <a:effectLst/>
                        <a:latin typeface="DengXian" charset="-122"/>
                      </a:endParaRPr>
                    </a:p>
                  </a:txBody>
                  <a:tcPr marL="6350" marR="6350" marT="6350" marB="0" anchor="ctr"/>
                </a:tc>
              </a:tr>
              <a:tr h="653417">
                <a:tc>
                  <a:txBody>
                    <a:bodyPr/>
                    <a:lstStyle/>
                    <a:p>
                      <a:pPr algn="ctr" fontAlgn="ctr"/>
                      <a:r>
                        <a:rPr lang="zh-CN" altLang="en-US" sz="1800" u="none" strike="noStrike" dirty="0">
                          <a:effectLst/>
                        </a:rPr>
                        <a:t>单卡性能</a:t>
                      </a:r>
                      <a:endParaRPr lang="zh-CN" altLang="en-US" sz="1800" b="0" i="0" u="none" strike="noStrike" dirty="0">
                        <a:solidFill>
                          <a:srgbClr val="000000"/>
                        </a:solidFill>
                        <a:effectLst/>
                        <a:latin typeface="DengXian" charset="-122"/>
                      </a:endParaRPr>
                    </a:p>
                  </a:txBody>
                  <a:tcPr marL="6350" marR="6350" marT="6350" marB="0" anchor="ctr"/>
                </a:tc>
                <a:tc>
                  <a:txBody>
                    <a:bodyPr/>
                    <a:lstStyle/>
                    <a:p>
                      <a:pPr algn="ctr" fontAlgn="ctr"/>
                      <a:r>
                        <a:rPr lang="en-US" altLang="zh-CN" sz="1800" u="none" strike="noStrike" dirty="0" smtClean="0">
                          <a:effectLst/>
                        </a:rPr>
                        <a:t>195</a:t>
                      </a:r>
                      <a:r>
                        <a:rPr lang="zh-CN" altLang="en-US" sz="1800" u="none" strike="noStrike" dirty="0" smtClean="0">
                          <a:effectLst/>
                        </a:rPr>
                        <a:t> </a:t>
                      </a:r>
                      <a:r>
                        <a:rPr lang="en-US" altLang="zh-CN" sz="1800" u="none" strike="noStrike" dirty="0" smtClean="0">
                          <a:effectLst/>
                        </a:rPr>
                        <a:t>f</a:t>
                      </a:r>
                      <a:r>
                        <a:rPr lang="en-US" sz="1800" u="none" strike="noStrike" dirty="0" smtClean="0">
                          <a:effectLst/>
                        </a:rPr>
                        <a:t>ps</a:t>
                      </a:r>
                      <a:endParaRPr lang="en-US" sz="1800" b="0" i="0" u="none" strike="noStrike" dirty="0">
                        <a:solidFill>
                          <a:srgbClr val="000000"/>
                        </a:solidFill>
                        <a:effectLst/>
                        <a:latin typeface="DengXian" charset="-122"/>
                      </a:endParaRPr>
                    </a:p>
                  </a:txBody>
                  <a:tcPr marL="6350" marR="6350" marT="6350" marB="0" anchor="ctr"/>
                </a:tc>
                <a:tc>
                  <a:txBody>
                    <a:bodyPr/>
                    <a:lstStyle/>
                    <a:p>
                      <a:pPr algn="ctr" fontAlgn="ctr"/>
                      <a:r>
                        <a:rPr lang="en-US" altLang="zh-CN" sz="1800" u="none" strike="noStrike" dirty="0" smtClean="0">
                          <a:effectLst/>
                        </a:rPr>
                        <a:t>567</a:t>
                      </a:r>
                      <a:r>
                        <a:rPr lang="is-IS" sz="1800" u="none" strike="noStrike" dirty="0" smtClean="0">
                          <a:effectLst/>
                        </a:rPr>
                        <a:t> </a:t>
                      </a:r>
                      <a:r>
                        <a:rPr lang="en-US" sz="1800" u="none" strike="noStrike" dirty="0" smtClean="0">
                          <a:effectLst/>
                        </a:rPr>
                        <a:t>f</a:t>
                      </a:r>
                      <a:r>
                        <a:rPr lang="is-IS" sz="1800" u="none" strike="noStrike" dirty="0" smtClean="0">
                          <a:effectLst/>
                        </a:rPr>
                        <a:t>ps</a:t>
                      </a:r>
                      <a:endParaRPr lang="is-IS" sz="1800" b="0" i="0" u="none" strike="noStrike" dirty="0">
                        <a:solidFill>
                          <a:srgbClr val="000000"/>
                        </a:solidFill>
                        <a:effectLst/>
                        <a:latin typeface="DengXian" charset="-122"/>
                      </a:endParaRPr>
                    </a:p>
                  </a:txBody>
                  <a:tcPr marL="6350" marR="6350" marT="6350" marB="0" anchor="ctr"/>
                </a:tc>
                <a:tc>
                  <a:txBody>
                    <a:bodyPr/>
                    <a:lstStyle/>
                    <a:p>
                      <a:pPr algn="ctr" fontAlgn="ctr"/>
                      <a:r>
                        <a:rPr lang="is-IS" sz="1800" u="none" strike="noStrike" dirty="0" smtClean="0">
                          <a:effectLst/>
                        </a:rPr>
                        <a:t>8</a:t>
                      </a:r>
                      <a:r>
                        <a:rPr lang="en-US" altLang="zh-CN" sz="1800" u="none" strike="noStrike" dirty="0" smtClean="0">
                          <a:effectLst/>
                        </a:rPr>
                        <a:t>51 </a:t>
                      </a:r>
                      <a:r>
                        <a:rPr lang="is-IS" altLang="zh-CN" sz="1800" u="none" strike="noStrike" dirty="0" smtClean="0">
                          <a:effectLst/>
                        </a:rPr>
                        <a:t>f</a:t>
                      </a:r>
                      <a:r>
                        <a:rPr lang="is-IS" sz="1800" u="none" strike="noStrike" dirty="0" smtClean="0">
                          <a:effectLst/>
                        </a:rPr>
                        <a:t>ps</a:t>
                      </a:r>
                      <a:endParaRPr lang="is-IS" sz="1800" b="0" i="0" u="none" strike="noStrike" dirty="0">
                        <a:solidFill>
                          <a:srgbClr val="000000"/>
                        </a:solidFill>
                        <a:effectLst/>
                        <a:latin typeface="DengXian" charset="-122"/>
                      </a:endParaRPr>
                    </a:p>
                  </a:txBody>
                  <a:tcPr marL="6350" marR="6350" marT="6350" marB="0" anchor="ctr"/>
                </a:tc>
              </a:tr>
            </a:tbl>
          </a:graphicData>
        </a:graphic>
      </p:graphicFrame>
    </p:spTree>
    <p:extLst>
      <p:ext uri="{BB962C8B-B14F-4D97-AF65-F5344CB8AC3E}">
        <p14:creationId xmlns:p14="http://schemas.microsoft.com/office/powerpoint/2010/main" val="2328131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6"/>
          <p:cNvGrpSpPr/>
          <p:nvPr/>
        </p:nvGrpSpPr>
        <p:grpSpPr>
          <a:xfrm>
            <a:off x="0" y="347918"/>
            <a:ext cx="10279089" cy="523220"/>
            <a:chOff x="0" y="347918"/>
            <a:chExt cx="10279089" cy="523220"/>
          </a:xfrm>
        </p:grpSpPr>
        <p:grpSp>
          <p:nvGrpSpPr>
            <p:cNvPr id="3" name="组 7"/>
            <p:cNvGrpSpPr/>
            <p:nvPr/>
          </p:nvGrpSpPr>
          <p:grpSpPr>
            <a:xfrm>
              <a:off x="0" y="377689"/>
              <a:ext cx="638367" cy="457299"/>
              <a:chOff x="-1" y="678543"/>
              <a:chExt cx="725714" cy="519871"/>
            </a:xfrm>
          </p:grpSpPr>
          <p:sp>
            <p:nvSpPr>
              <p:cNvPr id="5" name="矩形 9"/>
              <p:cNvSpPr>
                <a:spLocks noChangeArrowheads="1"/>
              </p:cNvSpPr>
              <p:nvPr/>
            </p:nvSpPr>
            <p:spPr bwMode="auto">
              <a:xfrm rot="10800000">
                <a:off x="582836" y="678543"/>
                <a:ext cx="142877" cy="519867"/>
              </a:xfrm>
              <a:prstGeom prst="rect">
                <a:avLst/>
              </a:prstGeom>
              <a:solidFill>
                <a:srgbClr val="0D76C9"/>
              </a:solidFill>
              <a:ln w="9525">
                <a:noFill/>
                <a:miter lim="800000"/>
              </a:ln>
            </p:spPr>
            <p:txBody>
              <a:bodyPr anchor="ctr"/>
              <a:lstStyle/>
              <a:p>
                <a:pPr algn="ctr" eaLnBrk="1" hangingPunct="1"/>
                <a:endParaRPr lang="zh-CN" altLang="en-US">
                  <a:solidFill>
                    <a:srgbClr val="F3FEFF"/>
                  </a:solidFill>
                </a:endParaRPr>
              </a:p>
            </p:txBody>
          </p:sp>
          <p:sp>
            <p:nvSpPr>
              <p:cNvPr id="6" name="矩形 10"/>
              <p:cNvSpPr>
                <a:spLocks noChangeArrowheads="1"/>
              </p:cNvSpPr>
              <p:nvPr/>
            </p:nvSpPr>
            <p:spPr bwMode="auto">
              <a:xfrm>
                <a:off x="-1" y="678544"/>
                <a:ext cx="517708" cy="519870"/>
              </a:xfrm>
              <a:prstGeom prst="rect">
                <a:avLst/>
              </a:prstGeom>
              <a:solidFill>
                <a:srgbClr val="0D76C9"/>
              </a:solidFill>
              <a:ln w="9525">
                <a:noFill/>
                <a:miter lim="800000"/>
              </a:ln>
            </p:spPr>
            <p:txBody>
              <a:bodyPr anchor="ctr"/>
              <a:lstStyle/>
              <a:p>
                <a:pPr algn="ctr" eaLnBrk="1" hangingPunct="1"/>
                <a:endParaRPr lang="zh-CN" altLang="en-US">
                  <a:solidFill>
                    <a:srgbClr val="FFFFFF"/>
                  </a:solidFill>
                </a:endParaRPr>
              </a:p>
            </p:txBody>
          </p:sp>
        </p:grpSp>
        <p:sp>
          <p:nvSpPr>
            <p:cNvPr id="4" name="文本框 8"/>
            <p:cNvSpPr txBox="1">
              <a:spLocks noChangeArrowheads="1"/>
            </p:cNvSpPr>
            <p:nvPr/>
          </p:nvSpPr>
          <p:spPr bwMode="auto">
            <a:xfrm>
              <a:off x="695656" y="347918"/>
              <a:ext cx="958343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2800" b="1" dirty="0" smtClean="0">
                  <a:solidFill>
                    <a:schemeClr val="accent1"/>
                  </a:solidFill>
                  <a:latin typeface="Microsoft YaHei" charset="-122"/>
                  <a:ea typeface="Microsoft YaHei" charset="-122"/>
                  <a:cs typeface="Microsoft YaHei" charset="-122"/>
                </a:rPr>
                <a:t>基于</a:t>
              </a:r>
              <a:r>
                <a:rPr lang="en-US" altLang="zh-CN" sz="2800" b="1" dirty="0" smtClean="0">
                  <a:solidFill>
                    <a:schemeClr val="accent1"/>
                  </a:solidFill>
                  <a:latin typeface="Microsoft YaHei" charset="-122"/>
                  <a:ea typeface="Microsoft YaHei" charset="-122"/>
                  <a:cs typeface="Microsoft YaHei" charset="-122"/>
                </a:rPr>
                <a:t>AI</a:t>
              </a:r>
              <a:r>
                <a:rPr lang="zh-CN" altLang="en-US" sz="2800" b="1" dirty="0" smtClean="0">
                  <a:solidFill>
                    <a:schemeClr val="accent1"/>
                  </a:solidFill>
                  <a:latin typeface="Microsoft YaHei" charset="-122"/>
                  <a:ea typeface="Microsoft YaHei" charset="-122"/>
                  <a:cs typeface="Microsoft YaHei" charset="-122"/>
                </a:rPr>
                <a:t>的视频内容分析平台</a:t>
              </a:r>
              <a:r>
                <a:rPr lang="en-US" altLang="zh-CN" sz="2800" b="1" dirty="0" smtClean="0">
                  <a:solidFill>
                    <a:schemeClr val="accent1"/>
                  </a:solidFill>
                  <a:latin typeface="Microsoft YaHei" charset="-122"/>
                  <a:ea typeface="Microsoft YaHei" charset="-122"/>
                  <a:cs typeface="Microsoft YaHei" charset="-122"/>
                </a:rPr>
                <a:t>——</a:t>
              </a:r>
              <a:r>
                <a:rPr lang="zh-CN" altLang="en-US" sz="2800" b="1" dirty="0" smtClean="0">
                  <a:solidFill>
                    <a:schemeClr val="accent1"/>
                  </a:solidFill>
                  <a:latin typeface="Microsoft YaHei" charset="-122"/>
                  <a:ea typeface="Microsoft YaHei" charset="-122"/>
                  <a:cs typeface="Microsoft YaHei" charset="-122"/>
                </a:rPr>
                <a:t>参考硬件配置</a:t>
              </a:r>
              <a:endParaRPr lang="zh-CN" altLang="en-US" sz="2800" b="1" dirty="0">
                <a:solidFill>
                  <a:schemeClr val="accent1"/>
                </a:solidFill>
                <a:latin typeface="Microsoft YaHei" charset="-122"/>
                <a:ea typeface="Microsoft YaHei" charset="-122"/>
                <a:cs typeface="Microsoft YaHei" charset="-122"/>
              </a:endParaRPr>
            </a:p>
          </p:txBody>
        </p:sp>
      </p:grpSp>
      <p:graphicFrame>
        <p:nvGraphicFramePr>
          <p:cNvPr id="8" name="Table 7"/>
          <p:cNvGraphicFramePr>
            <a:graphicFrameLocks noGrp="1"/>
          </p:cNvGraphicFramePr>
          <p:nvPr>
            <p:extLst>
              <p:ext uri="{D42A27DB-BD31-4B8C-83A1-F6EECF244321}">
                <p14:modId xmlns:p14="http://schemas.microsoft.com/office/powerpoint/2010/main" val="627261231"/>
              </p:ext>
            </p:extLst>
          </p:nvPr>
        </p:nvGraphicFramePr>
        <p:xfrm>
          <a:off x="0" y="0"/>
          <a:ext cx="2222500" cy="280670"/>
        </p:xfrm>
        <a:graphic>
          <a:graphicData uri="http://schemas.openxmlformats.org/drawingml/2006/table">
            <a:tbl>
              <a:tblPr>
                <a:tableStyleId>{5C22544A-7EE6-4342-B048-85BDC9FD1C3A}</a:tableStyleId>
              </a:tblPr>
              <a:tblGrid>
                <a:gridCol w="2222500"/>
              </a:tblGrid>
              <a:tr h="0">
                <a:tc>
                  <a:txBody>
                    <a:bodyPr/>
                    <a:lstStyle/>
                    <a:p>
                      <a:pPr algn="ctr" fontAlgn="ctr"/>
                      <a:endParaRPr lang="en-US" altLang="zh-CN" sz="1800" b="0" i="0" u="none" strike="noStrike" dirty="0">
                        <a:solidFill>
                          <a:srgbClr val="000000"/>
                        </a:solidFill>
                        <a:effectLst/>
                        <a:latin typeface="DengXian" charset="-122"/>
                      </a:endParaRPr>
                    </a:p>
                  </a:txBody>
                  <a:tcPr marL="6350" marR="6350" marT="6350" marB="0" anchor="ctr"/>
                </a:tc>
              </a:tr>
            </a:tbl>
          </a:graphicData>
        </a:graphic>
      </p:graphicFrame>
      <p:sp>
        <p:nvSpPr>
          <p:cNvPr id="9" name="TextBox 8"/>
          <p:cNvSpPr txBox="1"/>
          <p:nvPr/>
        </p:nvSpPr>
        <p:spPr>
          <a:xfrm>
            <a:off x="719530" y="1364105"/>
            <a:ext cx="2142638" cy="1200329"/>
          </a:xfrm>
          <a:prstGeom prst="rect">
            <a:avLst/>
          </a:prstGeom>
          <a:noFill/>
        </p:spPr>
        <p:txBody>
          <a:bodyPr wrap="none" rtlCol="0">
            <a:spAutoFit/>
          </a:bodyPr>
          <a:lstStyle/>
          <a:p>
            <a:r>
              <a:rPr lang="zh-CN" altLang="en-US" b="1" dirty="0" smtClean="0">
                <a:solidFill>
                  <a:schemeClr val="accent1"/>
                </a:solidFill>
                <a:latin typeface="Microsoft YaHei" charset="-122"/>
                <a:ea typeface="Microsoft YaHei" charset="-122"/>
                <a:cs typeface="Microsoft YaHei" charset="-122"/>
              </a:rPr>
              <a:t>视频文件规格：</a:t>
            </a:r>
            <a:endParaRPr lang="en-US" altLang="zh-CN" b="1" dirty="0" smtClean="0">
              <a:solidFill>
                <a:schemeClr val="accent1"/>
              </a:solidFill>
              <a:latin typeface="Microsoft YaHei" charset="-122"/>
              <a:ea typeface="Microsoft YaHei" charset="-122"/>
              <a:cs typeface="Microsoft YaHei" charset="-122"/>
            </a:endParaRPr>
          </a:p>
          <a:p>
            <a:pPr marL="285750" indent="-285750">
              <a:buFont typeface="Arial" charset="0"/>
              <a:buChar char="•"/>
            </a:pPr>
            <a:r>
              <a:rPr lang="zh-CN" altLang="en-US" dirty="0"/>
              <a:t>文件大小：</a:t>
            </a:r>
            <a:r>
              <a:rPr lang="en-US" altLang="zh-CN" dirty="0" smtClean="0"/>
              <a:t>6MB</a:t>
            </a:r>
          </a:p>
          <a:p>
            <a:pPr marL="285750" indent="-285750">
              <a:buFont typeface="Arial" charset="0"/>
              <a:buChar char="•"/>
            </a:pPr>
            <a:r>
              <a:rPr lang="zh-CN" altLang="en-US" dirty="0" smtClean="0"/>
              <a:t>视频时长：</a:t>
            </a:r>
            <a:r>
              <a:rPr lang="en-US" altLang="zh-CN" dirty="0" smtClean="0"/>
              <a:t>60s</a:t>
            </a:r>
          </a:p>
          <a:p>
            <a:pPr marL="285750" indent="-285750">
              <a:buFont typeface="Arial" charset="0"/>
              <a:buChar char="•"/>
            </a:pPr>
            <a:r>
              <a:rPr lang="zh-CN" altLang="en-US" dirty="0" smtClean="0"/>
              <a:t>视频帧率：</a:t>
            </a:r>
            <a:r>
              <a:rPr lang="en-US" altLang="zh-CN" dirty="0" smtClean="0"/>
              <a:t>30fps</a:t>
            </a:r>
          </a:p>
        </p:txBody>
      </p:sp>
      <p:graphicFrame>
        <p:nvGraphicFramePr>
          <p:cNvPr id="13" name="Table 12"/>
          <p:cNvGraphicFramePr>
            <a:graphicFrameLocks noGrp="1"/>
          </p:cNvGraphicFramePr>
          <p:nvPr>
            <p:extLst>
              <p:ext uri="{D42A27DB-BD31-4B8C-83A1-F6EECF244321}">
                <p14:modId xmlns:p14="http://schemas.microsoft.com/office/powerpoint/2010/main" val="1284038443"/>
              </p:ext>
            </p:extLst>
          </p:nvPr>
        </p:nvGraphicFramePr>
        <p:xfrm>
          <a:off x="2862168" y="1364105"/>
          <a:ext cx="9040022" cy="5087555"/>
        </p:xfrm>
        <a:graphic>
          <a:graphicData uri="http://schemas.openxmlformats.org/drawingml/2006/table">
            <a:tbl>
              <a:tblPr>
                <a:tableStyleId>{5C22544A-7EE6-4342-B048-85BDC9FD1C3A}</a:tableStyleId>
              </a:tblPr>
              <a:tblGrid>
                <a:gridCol w="813162"/>
                <a:gridCol w="1692256"/>
                <a:gridCol w="1963312"/>
                <a:gridCol w="1428529"/>
                <a:gridCol w="1736211"/>
                <a:gridCol w="1406552"/>
              </a:tblGrid>
              <a:tr h="1017511">
                <a:tc>
                  <a:txBody>
                    <a:bodyPr/>
                    <a:lstStyle/>
                    <a:p>
                      <a:pPr algn="ctr" fontAlgn="ctr"/>
                      <a:r>
                        <a:rPr lang="zh-CN" altLang="en-US" sz="1600" u="none" strike="noStrike" dirty="0" smtClean="0">
                          <a:effectLst/>
                          <a:latin typeface="Microsoft YaHei" charset="-122"/>
                          <a:ea typeface="Microsoft YaHei" charset="-122"/>
                          <a:cs typeface="Microsoft YaHei" charset="-122"/>
                        </a:rPr>
                        <a:t>日均处理量</a:t>
                      </a:r>
                      <a:r>
                        <a:rPr lang="en-US" altLang="zh-CN" sz="1600" u="none" strike="noStrike" dirty="0" smtClean="0">
                          <a:effectLst/>
                          <a:latin typeface="Microsoft YaHei" charset="-122"/>
                          <a:ea typeface="Microsoft YaHei" charset="-122"/>
                          <a:cs typeface="Microsoft YaHei" charset="-122"/>
                        </a:rPr>
                        <a:t>(</a:t>
                      </a:r>
                      <a:r>
                        <a:rPr lang="zh-CN" altLang="en-US" sz="1600" u="none" strike="noStrike" dirty="0" smtClean="0">
                          <a:effectLst/>
                          <a:latin typeface="Microsoft YaHei" charset="-122"/>
                          <a:ea typeface="Microsoft YaHei" charset="-122"/>
                          <a:cs typeface="Microsoft YaHei" charset="-122"/>
                        </a:rPr>
                        <a:t>万</a:t>
                      </a:r>
                      <a:r>
                        <a:rPr lang="en-US" altLang="zh-CN" sz="1600" u="none" strike="noStrike" dirty="0" smtClean="0">
                          <a:effectLst/>
                          <a:latin typeface="Microsoft YaHei" charset="-122"/>
                          <a:ea typeface="Microsoft YaHei" charset="-122"/>
                          <a:cs typeface="Microsoft YaHei" charset="-122"/>
                        </a:rPr>
                        <a:t>)</a:t>
                      </a:r>
                      <a:endParaRPr lang="zh-CN" altLang="en-US" sz="1600" b="0" i="0" u="none" strike="noStrike" dirty="0">
                        <a:solidFill>
                          <a:srgbClr val="000000"/>
                        </a:solidFill>
                        <a:effectLst/>
                        <a:latin typeface="Microsoft YaHei" charset="-122"/>
                        <a:ea typeface="Microsoft YaHei" charset="-122"/>
                        <a:cs typeface="Microsoft YaHei" charset="-122"/>
                      </a:endParaRPr>
                    </a:p>
                  </a:txBody>
                  <a:tcPr marL="5684" marR="5684" marT="5684" marB="0" anchor="ctr"/>
                </a:tc>
                <a:tc>
                  <a:txBody>
                    <a:bodyPr/>
                    <a:lstStyle/>
                    <a:p>
                      <a:pPr algn="ctr" fontAlgn="ctr"/>
                      <a:r>
                        <a:rPr lang="zh-CN" altLang="en-US" sz="1600" u="none" strike="noStrike" dirty="0">
                          <a:effectLst/>
                          <a:latin typeface="Microsoft YaHei" charset="-122"/>
                          <a:ea typeface="Microsoft YaHei" charset="-122"/>
                          <a:cs typeface="Microsoft YaHei" charset="-122"/>
                        </a:rPr>
                        <a:t>峰值上传</a:t>
                      </a:r>
                      <a:r>
                        <a:rPr lang="zh-CN" altLang="en-US" sz="1600" u="none" strike="noStrike" dirty="0" smtClean="0">
                          <a:effectLst/>
                          <a:latin typeface="Microsoft YaHei" charset="-122"/>
                          <a:ea typeface="Microsoft YaHei" charset="-122"/>
                          <a:cs typeface="Microsoft YaHei" charset="-122"/>
                        </a:rPr>
                        <a:t>量</a:t>
                      </a:r>
                      <a:endParaRPr lang="en-US" altLang="zh-CN" sz="1600" u="none" strike="noStrike" dirty="0" smtClean="0">
                        <a:effectLst/>
                        <a:latin typeface="Microsoft YaHei" charset="-122"/>
                        <a:ea typeface="Microsoft YaHei" charset="-122"/>
                        <a:cs typeface="Microsoft YaHei" charset="-122"/>
                      </a:endParaRPr>
                    </a:p>
                    <a:p>
                      <a:pPr algn="ctr" fontAlgn="ctr"/>
                      <a:r>
                        <a:rPr lang="zh-CN" altLang="en-US" sz="1600" u="none" strike="noStrike" dirty="0" smtClean="0">
                          <a:effectLst/>
                          <a:latin typeface="Microsoft YaHei" charset="-122"/>
                          <a:ea typeface="Microsoft YaHei" charset="-122"/>
                          <a:cs typeface="Microsoft YaHei" charset="-122"/>
                        </a:rPr>
                        <a:t>（</a:t>
                      </a:r>
                      <a:r>
                        <a:rPr lang="zh-CN" altLang="en-US" sz="1600" u="none" strike="noStrike" dirty="0">
                          <a:effectLst/>
                          <a:latin typeface="Microsoft YaHei" charset="-122"/>
                          <a:ea typeface="Microsoft YaHei" charset="-122"/>
                          <a:cs typeface="Microsoft YaHei" charset="-122"/>
                        </a:rPr>
                        <a:t>每秒）</a:t>
                      </a:r>
                      <a:endParaRPr lang="zh-CN" altLang="en-US" sz="1600" b="0" i="0" u="none" strike="noStrike" dirty="0">
                        <a:solidFill>
                          <a:srgbClr val="000000"/>
                        </a:solidFill>
                        <a:effectLst/>
                        <a:latin typeface="Microsoft YaHei" charset="-122"/>
                        <a:ea typeface="Microsoft YaHei" charset="-122"/>
                        <a:cs typeface="Microsoft YaHei" charset="-122"/>
                      </a:endParaRPr>
                    </a:p>
                  </a:txBody>
                  <a:tcPr marL="5684" marR="5684" marT="5684" marB="0" anchor="ctr"/>
                </a:tc>
                <a:tc>
                  <a:txBody>
                    <a:bodyPr/>
                    <a:lstStyle/>
                    <a:p>
                      <a:pPr algn="ctr" fontAlgn="ctr"/>
                      <a:r>
                        <a:rPr lang="zh-CN" altLang="en-US" sz="1600" u="none" strike="noStrike" dirty="0" smtClean="0">
                          <a:effectLst/>
                          <a:latin typeface="Microsoft YaHei" charset="-122"/>
                          <a:ea typeface="Microsoft YaHei" charset="-122"/>
                          <a:cs typeface="Microsoft YaHei" charset="-122"/>
                        </a:rPr>
                        <a:t>总</a:t>
                      </a:r>
                      <a:r>
                        <a:rPr lang="zh-CN" altLang="en-US" sz="1600" u="none" strike="noStrike" dirty="0">
                          <a:effectLst/>
                          <a:latin typeface="Microsoft YaHei" charset="-122"/>
                          <a:ea typeface="Microsoft YaHei" charset="-122"/>
                          <a:cs typeface="Microsoft YaHei" charset="-122"/>
                        </a:rPr>
                        <a:t>帧</a:t>
                      </a:r>
                      <a:r>
                        <a:rPr lang="zh-CN" altLang="en-US" sz="1600" u="none" strike="noStrike" dirty="0" smtClean="0">
                          <a:effectLst/>
                          <a:latin typeface="Microsoft YaHei" charset="-122"/>
                          <a:ea typeface="Microsoft YaHei" charset="-122"/>
                          <a:cs typeface="Microsoft YaHei" charset="-122"/>
                        </a:rPr>
                        <a:t>数</a:t>
                      </a:r>
                      <a:endParaRPr lang="en-US" altLang="zh-CN" sz="1600" u="none" strike="noStrike" dirty="0" smtClean="0">
                        <a:effectLst/>
                        <a:latin typeface="Microsoft YaHei" charset="-122"/>
                        <a:ea typeface="Microsoft YaHei" charset="-122"/>
                        <a:cs typeface="Microsoft YaHei" charset="-122"/>
                      </a:endParaRPr>
                    </a:p>
                    <a:p>
                      <a:pPr algn="ctr" fontAlgn="ctr"/>
                      <a:r>
                        <a:rPr lang="zh-CN" altLang="en-US" sz="1600" u="none" strike="noStrike" dirty="0" smtClean="0">
                          <a:effectLst/>
                          <a:latin typeface="Microsoft YaHei" charset="-122"/>
                          <a:ea typeface="Microsoft YaHei" charset="-122"/>
                          <a:cs typeface="Microsoft YaHei" charset="-122"/>
                        </a:rPr>
                        <a:t>（每秒）</a:t>
                      </a:r>
                      <a:endParaRPr lang="zh-CN" altLang="en-US" sz="1600" b="0" i="0" u="none" strike="noStrike" dirty="0">
                        <a:solidFill>
                          <a:srgbClr val="000000"/>
                        </a:solidFill>
                        <a:effectLst/>
                        <a:latin typeface="Microsoft YaHei" charset="-122"/>
                        <a:ea typeface="Microsoft YaHei" charset="-122"/>
                        <a:cs typeface="Microsoft YaHei" charset="-122"/>
                      </a:endParaRPr>
                    </a:p>
                  </a:txBody>
                  <a:tcPr marL="5684" marR="5684" marT="5684" marB="0" anchor="ctr"/>
                </a:tc>
                <a:tc>
                  <a:txBody>
                    <a:bodyPr/>
                    <a:lstStyle/>
                    <a:p>
                      <a:pPr algn="ctr" fontAlgn="ctr"/>
                      <a:r>
                        <a:rPr lang="en-US" altLang="zh-CN" sz="1600" u="none" strike="noStrike" dirty="0" err="1" smtClean="0">
                          <a:effectLst/>
                          <a:latin typeface="Microsoft YaHei" charset="-122"/>
                          <a:ea typeface="Microsoft YaHei" charset="-122"/>
                          <a:cs typeface="Microsoft YaHei" charset="-122"/>
                        </a:rPr>
                        <a:t>Nvidia</a:t>
                      </a:r>
                      <a:endParaRPr lang="en-US" altLang="zh-CN" sz="1600" u="none" strike="noStrike" dirty="0" smtClean="0">
                        <a:effectLst/>
                        <a:latin typeface="Microsoft YaHei" charset="-122"/>
                        <a:ea typeface="Microsoft YaHei" charset="-122"/>
                        <a:cs typeface="Microsoft YaHei" charset="-122"/>
                      </a:endParaRPr>
                    </a:p>
                    <a:p>
                      <a:pPr algn="ctr" fontAlgn="ctr"/>
                      <a:r>
                        <a:rPr lang="en-US" altLang="zh-CN" sz="1600" u="none" strike="noStrike" dirty="0" smtClean="0">
                          <a:effectLst/>
                          <a:latin typeface="Microsoft YaHei" charset="-122"/>
                          <a:ea typeface="Microsoft YaHei" charset="-122"/>
                          <a:cs typeface="Microsoft YaHei" charset="-122"/>
                        </a:rPr>
                        <a:t>1080Ti</a:t>
                      </a:r>
                      <a:endParaRPr lang="zh-CN" altLang="en-US" sz="1600" b="0" i="0" u="none" strike="noStrike" dirty="0">
                        <a:solidFill>
                          <a:srgbClr val="000000"/>
                        </a:solidFill>
                        <a:effectLst/>
                        <a:latin typeface="Microsoft YaHei" charset="-122"/>
                        <a:ea typeface="Microsoft YaHei" charset="-122"/>
                        <a:cs typeface="Microsoft YaHei" charset="-122"/>
                      </a:endParaRPr>
                    </a:p>
                  </a:txBody>
                  <a:tcPr marL="5684" marR="5684" marT="5684" marB="0" anchor="ctr"/>
                </a:tc>
                <a:tc>
                  <a:txBody>
                    <a:bodyPr/>
                    <a:lstStyle/>
                    <a:p>
                      <a:pPr algn="ctr" fontAlgn="ctr"/>
                      <a:r>
                        <a:rPr lang="en-US" sz="1600" u="none" strike="noStrike" dirty="0" smtClean="0">
                          <a:effectLst/>
                          <a:latin typeface="Microsoft YaHei" charset="-122"/>
                          <a:ea typeface="Microsoft YaHei" charset="-122"/>
                          <a:cs typeface="Microsoft YaHei" charset="-122"/>
                        </a:rPr>
                        <a:t>1080Ti</a:t>
                      </a:r>
                      <a:r>
                        <a:rPr lang="en-US" altLang="zh-CN" sz="1600" u="none" strike="noStrike" dirty="0" smtClean="0">
                          <a:effectLst/>
                          <a:latin typeface="Microsoft YaHei" charset="-122"/>
                          <a:ea typeface="Microsoft YaHei" charset="-122"/>
                          <a:cs typeface="Microsoft YaHei" charset="-122"/>
                        </a:rPr>
                        <a:t>+</a:t>
                      </a:r>
                    </a:p>
                    <a:p>
                      <a:pPr algn="ctr" fontAlgn="ctr"/>
                      <a:r>
                        <a:rPr lang="en-US" sz="1600" b="0" i="0" u="none" strike="noStrike" dirty="0" err="1" smtClean="0">
                          <a:solidFill>
                            <a:srgbClr val="000000"/>
                          </a:solidFill>
                          <a:effectLst/>
                          <a:latin typeface="Microsoft YaHei" charset="-122"/>
                          <a:ea typeface="Microsoft YaHei" charset="-122"/>
                          <a:cs typeface="Microsoft YaHei" charset="-122"/>
                        </a:rPr>
                        <a:t>TensorRT</a:t>
                      </a:r>
                      <a:endParaRPr lang="en-US" sz="1600" b="0" i="0" u="none" strike="noStrike" dirty="0">
                        <a:solidFill>
                          <a:srgbClr val="000000"/>
                        </a:solidFill>
                        <a:effectLst/>
                        <a:latin typeface="Microsoft YaHei" charset="-122"/>
                        <a:ea typeface="Microsoft YaHei" charset="-122"/>
                        <a:cs typeface="Microsoft YaHei" charset="-122"/>
                      </a:endParaRPr>
                    </a:p>
                  </a:txBody>
                  <a:tcPr marL="5684" marR="5684" marT="5684" marB="0" anchor="ctr"/>
                </a:tc>
                <a:tc>
                  <a:txBody>
                    <a:bodyPr/>
                    <a:lstStyle/>
                    <a:p>
                      <a:pPr algn="ctr" fontAlgn="ctr"/>
                      <a:r>
                        <a:rPr lang="en-US" sz="1600" u="none" strike="noStrike" dirty="0" err="1" smtClean="0">
                          <a:effectLst/>
                          <a:latin typeface="Microsoft YaHei" charset="-122"/>
                          <a:ea typeface="Microsoft YaHei" charset="-122"/>
                          <a:cs typeface="Microsoft YaHei" charset="-122"/>
                        </a:rPr>
                        <a:t>NovuTensor</a:t>
                      </a:r>
                      <a:endParaRPr lang="en-US" sz="1600" b="0" i="0" u="none" strike="noStrike" dirty="0">
                        <a:solidFill>
                          <a:srgbClr val="000000"/>
                        </a:solidFill>
                        <a:effectLst/>
                        <a:latin typeface="Microsoft YaHei" charset="-122"/>
                        <a:ea typeface="Microsoft YaHei" charset="-122"/>
                        <a:cs typeface="Microsoft YaHei" charset="-122"/>
                      </a:endParaRPr>
                    </a:p>
                  </a:txBody>
                  <a:tcPr marL="5684" marR="5684" marT="5684" marB="0" anchor="ctr"/>
                </a:tc>
              </a:tr>
              <a:tr h="1017511">
                <a:tc>
                  <a:txBody>
                    <a:bodyPr/>
                    <a:lstStyle/>
                    <a:p>
                      <a:pPr algn="ctr" fontAlgn="ctr"/>
                      <a:r>
                        <a:rPr lang="en-US" altLang="zh-CN" sz="1600" u="none" strike="noStrike" dirty="0" smtClean="0">
                          <a:effectLst/>
                          <a:latin typeface="Microsoft YaHei" charset="-122"/>
                          <a:ea typeface="Microsoft YaHei" charset="-122"/>
                          <a:cs typeface="Microsoft YaHei" charset="-122"/>
                        </a:rPr>
                        <a:t>10</a:t>
                      </a:r>
                      <a:endParaRPr lang="zh-CN" altLang="en-US" sz="1600" b="0" i="0" u="none" strike="noStrike" dirty="0">
                        <a:solidFill>
                          <a:srgbClr val="000000"/>
                        </a:solidFill>
                        <a:effectLst/>
                        <a:latin typeface="Microsoft YaHei" charset="-122"/>
                        <a:ea typeface="Microsoft YaHei" charset="-122"/>
                        <a:cs typeface="Microsoft YaHei" charset="-122"/>
                      </a:endParaRPr>
                    </a:p>
                  </a:txBody>
                  <a:tcPr marL="5684" marR="5684" marT="5684" marB="0" anchor="ctr"/>
                </a:tc>
                <a:tc>
                  <a:txBody>
                    <a:bodyPr/>
                    <a:lstStyle/>
                    <a:p>
                      <a:pPr algn="ctr" fontAlgn="ctr"/>
                      <a:r>
                        <a:rPr lang="en-US" altLang="zh-CN" sz="1600" u="none" strike="noStrike" dirty="0">
                          <a:effectLst/>
                          <a:latin typeface="Microsoft YaHei" charset="-122"/>
                          <a:ea typeface="Microsoft YaHei" charset="-122"/>
                          <a:cs typeface="Microsoft YaHei" charset="-122"/>
                        </a:rPr>
                        <a:t>6</a:t>
                      </a:r>
                      <a:r>
                        <a:rPr lang="zh-CN" altLang="en-US" sz="1600" u="none" strike="noStrike" dirty="0">
                          <a:effectLst/>
                          <a:latin typeface="Microsoft YaHei" charset="-122"/>
                          <a:ea typeface="Microsoft YaHei" charset="-122"/>
                          <a:cs typeface="Microsoft YaHei" charset="-122"/>
                        </a:rPr>
                        <a:t>个</a:t>
                      </a:r>
                      <a:endParaRPr lang="zh-CN" altLang="en-US" sz="1600" b="0" i="0" u="none" strike="noStrike" dirty="0">
                        <a:solidFill>
                          <a:srgbClr val="000000"/>
                        </a:solidFill>
                        <a:effectLst/>
                        <a:latin typeface="Microsoft YaHei" charset="-122"/>
                        <a:ea typeface="Microsoft YaHei" charset="-122"/>
                        <a:cs typeface="Microsoft YaHei" charset="-122"/>
                      </a:endParaRPr>
                    </a:p>
                  </a:txBody>
                  <a:tcPr marL="5684" marR="5684" marT="5684" marB="0" anchor="ctr"/>
                </a:tc>
                <a:tc>
                  <a:txBody>
                    <a:bodyPr/>
                    <a:lstStyle/>
                    <a:p>
                      <a:pPr algn="ctr" fontAlgn="ctr"/>
                      <a:r>
                        <a:rPr lang="is-IS" sz="1600" u="none" strike="noStrike" dirty="0" smtClean="0">
                          <a:effectLst/>
                          <a:latin typeface="Microsoft YaHei" charset="-122"/>
                          <a:ea typeface="Microsoft YaHei" charset="-122"/>
                          <a:cs typeface="Microsoft YaHei" charset="-122"/>
                        </a:rPr>
                        <a:t>10800帧</a:t>
                      </a:r>
                      <a:endParaRPr lang="is-IS" sz="1600" b="0" i="0" u="none" strike="noStrike" dirty="0">
                        <a:solidFill>
                          <a:srgbClr val="000000"/>
                        </a:solidFill>
                        <a:effectLst/>
                        <a:latin typeface="Microsoft YaHei" charset="-122"/>
                        <a:ea typeface="Microsoft YaHei" charset="-122"/>
                        <a:cs typeface="Microsoft YaHei" charset="-122"/>
                      </a:endParaRPr>
                    </a:p>
                  </a:txBody>
                  <a:tcPr marL="5684" marR="5684" marT="5684" marB="0" anchor="ctr"/>
                </a:tc>
                <a:tc>
                  <a:txBody>
                    <a:bodyPr/>
                    <a:lstStyle/>
                    <a:p>
                      <a:pPr algn="ctr" fontAlgn="ctr"/>
                      <a:r>
                        <a:rPr lang="en-US" altLang="zh-CN" sz="1600" u="none" strike="noStrike" dirty="0" smtClean="0">
                          <a:effectLst/>
                          <a:latin typeface="Microsoft YaHei" charset="-122"/>
                          <a:ea typeface="Microsoft YaHei" charset="-122"/>
                          <a:cs typeface="Microsoft YaHei" charset="-122"/>
                        </a:rPr>
                        <a:t>56</a:t>
                      </a:r>
                      <a:r>
                        <a:rPr lang="zh-CN" altLang="en-US" sz="1600" u="none" strike="noStrike" dirty="0" smtClean="0">
                          <a:effectLst/>
                          <a:latin typeface="Microsoft YaHei" charset="-122"/>
                          <a:ea typeface="Microsoft YaHei" charset="-122"/>
                          <a:cs typeface="Microsoft YaHei" charset="-122"/>
                        </a:rPr>
                        <a:t>块</a:t>
                      </a:r>
                      <a:endParaRPr lang="en-US" sz="1600" b="0" i="0" u="none" strike="noStrike" dirty="0">
                        <a:solidFill>
                          <a:srgbClr val="000000"/>
                        </a:solidFill>
                        <a:effectLst/>
                        <a:latin typeface="Microsoft YaHei" charset="-122"/>
                        <a:ea typeface="Microsoft YaHei" charset="-122"/>
                        <a:cs typeface="Microsoft YaHei" charset="-122"/>
                      </a:endParaRPr>
                    </a:p>
                  </a:txBody>
                  <a:tcPr marL="5684" marR="5684" marT="5684" marB="0" anchor="ctr"/>
                </a:tc>
                <a:tc>
                  <a:txBody>
                    <a:bodyPr/>
                    <a:lstStyle/>
                    <a:p>
                      <a:pPr algn="ctr" fontAlgn="ctr"/>
                      <a:r>
                        <a:rPr lang="en-US" altLang="zh-CN" sz="1600" u="none" strike="noStrike" dirty="0" smtClean="0">
                          <a:effectLst/>
                          <a:latin typeface="Microsoft YaHei" charset="-122"/>
                          <a:ea typeface="Microsoft YaHei" charset="-122"/>
                          <a:cs typeface="Microsoft YaHei" charset="-122"/>
                        </a:rPr>
                        <a:t>20</a:t>
                      </a:r>
                      <a:r>
                        <a:rPr lang="zh-CN" altLang="en-US" sz="1600" u="none" strike="noStrike" dirty="0" smtClean="0">
                          <a:effectLst/>
                          <a:latin typeface="Microsoft YaHei" charset="-122"/>
                          <a:ea typeface="Microsoft YaHei" charset="-122"/>
                          <a:cs typeface="Microsoft YaHei" charset="-122"/>
                        </a:rPr>
                        <a:t>块</a:t>
                      </a:r>
                      <a:endParaRPr lang="en-US" sz="1600" b="0" i="0" u="none" strike="noStrike" dirty="0">
                        <a:solidFill>
                          <a:srgbClr val="000000"/>
                        </a:solidFill>
                        <a:effectLst/>
                        <a:latin typeface="Microsoft YaHei" charset="-122"/>
                        <a:ea typeface="Microsoft YaHei" charset="-122"/>
                        <a:cs typeface="Microsoft YaHei" charset="-122"/>
                      </a:endParaRPr>
                    </a:p>
                  </a:txBody>
                  <a:tcPr marL="5684" marR="5684" marT="5684" marB="0" anchor="ctr"/>
                </a:tc>
                <a:tc>
                  <a:txBody>
                    <a:bodyPr/>
                    <a:lstStyle/>
                    <a:p>
                      <a:pPr algn="ctr" fontAlgn="ctr"/>
                      <a:r>
                        <a:rPr lang="en-US" altLang="zh-CN" sz="1600" u="none" strike="noStrike" dirty="0" smtClean="0">
                          <a:effectLst/>
                          <a:latin typeface="Microsoft YaHei" charset="-122"/>
                          <a:ea typeface="Microsoft YaHei" charset="-122"/>
                          <a:cs typeface="Microsoft YaHei" charset="-122"/>
                        </a:rPr>
                        <a:t>14</a:t>
                      </a:r>
                      <a:r>
                        <a:rPr lang="zh-CN" altLang="en-US" sz="1600" u="none" strike="noStrike" dirty="0" smtClean="0">
                          <a:effectLst/>
                          <a:latin typeface="Microsoft YaHei" charset="-122"/>
                          <a:ea typeface="Microsoft YaHei" charset="-122"/>
                          <a:cs typeface="Microsoft YaHei" charset="-122"/>
                        </a:rPr>
                        <a:t>块</a:t>
                      </a:r>
                      <a:endParaRPr lang="en-US" sz="1600" b="0" i="0" u="none" strike="noStrike" dirty="0">
                        <a:solidFill>
                          <a:srgbClr val="000000"/>
                        </a:solidFill>
                        <a:effectLst/>
                        <a:latin typeface="Microsoft YaHei" charset="-122"/>
                        <a:ea typeface="Microsoft YaHei" charset="-122"/>
                        <a:cs typeface="Microsoft YaHei" charset="-122"/>
                      </a:endParaRPr>
                    </a:p>
                  </a:txBody>
                  <a:tcPr marL="5684" marR="5684" marT="5684" marB="0" anchor="ctr"/>
                </a:tc>
              </a:tr>
              <a:tr h="1017511">
                <a:tc>
                  <a:txBody>
                    <a:bodyPr/>
                    <a:lstStyle/>
                    <a:p>
                      <a:pPr algn="ctr" fontAlgn="ctr"/>
                      <a:r>
                        <a:rPr lang="en-US" altLang="zh-CN" sz="1600" u="none" strike="noStrike" dirty="0" smtClean="0">
                          <a:effectLst/>
                          <a:latin typeface="Microsoft YaHei" charset="-122"/>
                          <a:ea typeface="Microsoft YaHei" charset="-122"/>
                          <a:cs typeface="Microsoft YaHei" charset="-122"/>
                        </a:rPr>
                        <a:t>100</a:t>
                      </a:r>
                      <a:endParaRPr lang="zh-CN" altLang="en-US" sz="1600" b="0" i="0" u="none" strike="noStrike" dirty="0">
                        <a:solidFill>
                          <a:srgbClr val="000000"/>
                        </a:solidFill>
                        <a:effectLst/>
                        <a:latin typeface="Microsoft YaHei" charset="-122"/>
                        <a:ea typeface="Microsoft YaHei" charset="-122"/>
                        <a:cs typeface="Microsoft YaHei" charset="-122"/>
                      </a:endParaRPr>
                    </a:p>
                  </a:txBody>
                  <a:tcPr marL="5684" marR="5684" marT="5684" marB="0" anchor="ctr"/>
                </a:tc>
                <a:tc>
                  <a:txBody>
                    <a:bodyPr/>
                    <a:lstStyle/>
                    <a:p>
                      <a:pPr algn="ctr" fontAlgn="ctr"/>
                      <a:r>
                        <a:rPr lang="en-US" altLang="zh-CN" sz="1600" u="none" strike="noStrike">
                          <a:effectLst/>
                          <a:latin typeface="Microsoft YaHei" charset="-122"/>
                          <a:ea typeface="Microsoft YaHei" charset="-122"/>
                          <a:cs typeface="Microsoft YaHei" charset="-122"/>
                        </a:rPr>
                        <a:t>70</a:t>
                      </a:r>
                      <a:r>
                        <a:rPr lang="zh-CN" altLang="en-US" sz="1600" u="none" strike="noStrike">
                          <a:effectLst/>
                          <a:latin typeface="Microsoft YaHei" charset="-122"/>
                          <a:ea typeface="Microsoft YaHei" charset="-122"/>
                          <a:cs typeface="Microsoft YaHei" charset="-122"/>
                        </a:rPr>
                        <a:t>个</a:t>
                      </a:r>
                      <a:endParaRPr lang="zh-CN" altLang="en-US" sz="1600" b="0" i="0" u="none" strike="noStrike">
                        <a:solidFill>
                          <a:srgbClr val="000000"/>
                        </a:solidFill>
                        <a:effectLst/>
                        <a:latin typeface="Microsoft YaHei" charset="-122"/>
                        <a:ea typeface="Microsoft YaHei" charset="-122"/>
                        <a:cs typeface="Microsoft YaHei" charset="-122"/>
                      </a:endParaRPr>
                    </a:p>
                  </a:txBody>
                  <a:tcPr marL="5684" marR="5684" marT="5684" marB="0" anchor="ctr"/>
                </a:tc>
                <a:tc>
                  <a:txBody>
                    <a:bodyPr/>
                    <a:lstStyle/>
                    <a:p>
                      <a:pPr algn="ctr" fontAlgn="ctr"/>
                      <a:r>
                        <a:rPr lang="de-DE" sz="1600" u="none" strike="noStrike">
                          <a:effectLst/>
                          <a:latin typeface="Microsoft YaHei" charset="-122"/>
                          <a:ea typeface="Microsoft YaHei" charset="-122"/>
                          <a:cs typeface="Microsoft YaHei" charset="-122"/>
                        </a:rPr>
                        <a:t>126000帧</a:t>
                      </a:r>
                      <a:endParaRPr lang="de-DE" sz="1600" b="0" i="0" u="none" strike="noStrike">
                        <a:solidFill>
                          <a:srgbClr val="000000"/>
                        </a:solidFill>
                        <a:effectLst/>
                        <a:latin typeface="Microsoft YaHei" charset="-122"/>
                        <a:ea typeface="Microsoft YaHei" charset="-122"/>
                        <a:cs typeface="Microsoft YaHei" charset="-122"/>
                      </a:endParaRPr>
                    </a:p>
                  </a:txBody>
                  <a:tcPr marL="5684" marR="5684" marT="5684" marB="0" anchor="ctr"/>
                </a:tc>
                <a:tc>
                  <a:txBody>
                    <a:bodyPr/>
                    <a:lstStyle/>
                    <a:p>
                      <a:pPr algn="ctr" fontAlgn="ctr"/>
                      <a:r>
                        <a:rPr lang="en-US" altLang="zh-CN" sz="1600" u="none" strike="noStrike" dirty="0" smtClean="0">
                          <a:effectLst/>
                          <a:latin typeface="Microsoft YaHei" charset="-122"/>
                          <a:ea typeface="Microsoft YaHei" charset="-122"/>
                          <a:cs typeface="Microsoft YaHei" charset="-122"/>
                        </a:rPr>
                        <a:t>648</a:t>
                      </a:r>
                      <a:r>
                        <a:rPr lang="zh-CN" altLang="en-US" sz="1600" u="none" strike="noStrike" dirty="0" smtClean="0">
                          <a:effectLst/>
                          <a:latin typeface="Microsoft YaHei" charset="-122"/>
                          <a:ea typeface="Microsoft YaHei" charset="-122"/>
                          <a:cs typeface="Microsoft YaHei" charset="-122"/>
                        </a:rPr>
                        <a:t>块</a:t>
                      </a:r>
                      <a:endParaRPr lang="cs-CZ" sz="1600" b="0" i="0" u="none" strike="noStrike" dirty="0">
                        <a:solidFill>
                          <a:srgbClr val="000000"/>
                        </a:solidFill>
                        <a:effectLst/>
                        <a:latin typeface="Microsoft YaHei" charset="-122"/>
                        <a:ea typeface="Microsoft YaHei" charset="-122"/>
                        <a:cs typeface="Microsoft YaHei" charset="-122"/>
                      </a:endParaRPr>
                    </a:p>
                  </a:txBody>
                  <a:tcPr marL="5684" marR="5684" marT="5684" marB="0" anchor="ctr"/>
                </a:tc>
                <a:tc>
                  <a:txBody>
                    <a:bodyPr/>
                    <a:lstStyle/>
                    <a:p>
                      <a:pPr algn="ctr" fontAlgn="ctr"/>
                      <a:r>
                        <a:rPr lang="en-US" altLang="zh-CN" sz="1600" u="none" strike="noStrike" dirty="0" smtClean="0">
                          <a:effectLst/>
                          <a:latin typeface="Microsoft YaHei" charset="-122"/>
                          <a:ea typeface="Microsoft YaHei" charset="-122"/>
                          <a:cs typeface="Microsoft YaHei" charset="-122"/>
                        </a:rPr>
                        <a:t>224</a:t>
                      </a:r>
                      <a:r>
                        <a:rPr lang="zh-CN" altLang="en-US" sz="1600" u="none" strike="noStrike" dirty="0" smtClean="0">
                          <a:effectLst/>
                          <a:latin typeface="Microsoft YaHei" charset="-122"/>
                          <a:ea typeface="Microsoft YaHei" charset="-122"/>
                          <a:cs typeface="Microsoft YaHei" charset="-122"/>
                        </a:rPr>
                        <a:t>块</a:t>
                      </a:r>
                      <a:endParaRPr lang="en-US" sz="1600" b="0" i="0" u="none" strike="noStrike" dirty="0">
                        <a:solidFill>
                          <a:srgbClr val="000000"/>
                        </a:solidFill>
                        <a:effectLst/>
                        <a:latin typeface="Microsoft YaHei" charset="-122"/>
                        <a:ea typeface="Microsoft YaHei" charset="-122"/>
                        <a:cs typeface="Microsoft YaHei" charset="-122"/>
                      </a:endParaRPr>
                    </a:p>
                  </a:txBody>
                  <a:tcPr marL="5684" marR="5684" marT="5684" marB="0" anchor="ctr"/>
                </a:tc>
                <a:tc>
                  <a:txBody>
                    <a:bodyPr/>
                    <a:lstStyle/>
                    <a:p>
                      <a:pPr algn="ctr" fontAlgn="ctr"/>
                      <a:r>
                        <a:rPr lang="en-US" altLang="zh-CN" sz="1600" u="none" strike="noStrike" dirty="0" smtClean="0">
                          <a:effectLst/>
                          <a:latin typeface="Microsoft YaHei" charset="-122"/>
                          <a:ea typeface="Microsoft YaHei" charset="-122"/>
                          <a:cs typeface="Microsoft YaHei" charset="-122"/>
                        </a:rPr>
                        <a:t>150</a:t>
                      </a:r>
                      <a:r>
                        <a:rPr lang="zh-CN" altLang="en-US" sz="1600" u="none" strike="noStrike" dirty="0" smtClean="0">
                          <a:effectLst/>
                          <a:latin typeface="Microsoft YaHei" charset="-122"/>
                          <a:ea typeface="Microsoft YaHei" charset="-122"/>
                          <a:cs typeface="Microsoft YaHei" charset="-122"/>
                        </a:rPr>
                        <a:t>块</a:t>
                      </a:r>
                      <a:endParaRPr lang="en-US" sz="1600" b="0" i="0" u="none" strike="noStrike" dirty="0">
                        <a:solidFill>
                          <a:srgbClr val="000000"/>
                        </a:solidFill>
                        <a:effectLst/>
                        <a:latin typeface="Microsoft YaHei" charset="-122"/>
                        <a:ea typeface="Microsoft YaHei" charset="-122"/>
                        <a:cs typeface="Microsoft YaHei" charset="-122"/>
                      </a:endParaRPr>
                    </a:p>
                  </a:txBody>
                  <a:tcPr marL="5684" marR="5684" marT="5684" marB="0" anchor="ctr"/>
                </a:tc>
              </a:tr>
              <a:tr h="1017511">
                <a:tc>
                  <a:txBody>
                    <a:bodyPr/>
                    <a:lstStyle/>
                    <a:p>
                      <a:pPr algn="ctr" fontAlgn="ctr"/>
                      <a:r>
                        <a:rPr lang="is-IS" sz="1600" u="none" strike="noStrike" dirty="0" smtClean="0">
                          <a:effectLst/>
                          <a:latin typeface="Microsoft YaHei" charset="-122"/>
                          <a:ea typeface="Microsoft YaHei" charset="-122"/>
                          <a:cs typeface="Microsoft YaHei" charset="-122"/>
                        </a:rPr>
                        <a:t>1000</a:t>
                      </a:r>
                      <a:endParaRPr lang="is-IS" sz="1600" b="0" i="0" u="none" strike="noStrike" dirty="0">
                        <a:solidFill>
                          <a:srgbClr val="000000"/>
                        </a:solidFill>
                        <a:effectLst/>
                        <a:latin typeface="Microsoft YaHei" charset="-122"/>
                        <a:ea typeface="Microsoft YaHei" charset="-122"/>
                        <a:cs typeface="Microsoft YaHei" charset="-122"/>
                      </a:endParaRPr>
                    </a:p>
                  </a:txBody>
                  <a:tcPr marL="5684" marR="5684" marT="5684" marB="0" anchor="ctr"/>
                </a:tc>
                <a:tc>
                  <a:txBody>
                    <a:bodyPr/>
                    <a:lstStyle/>
                    <a:p>
                      <a:pPr algn="ctr" fontAlgn="ctr"/>
                      <a:r>
                        <a:rPr lang="en-US" altLang="zh-CN" sz="1600" u="none" strike="noStrike">
                          <a:effectLst/>
                          <a:latin typeface="Microsoft YaHei" charset="-122"/>
                          <a:ea typeface="Microsoft YaHei" charset="-122"/>
                          <a:cs typeface="Microsoft YaHei" charset="-122"/>
                        </a:rPr>
                        <a:t>1000</a:t>
                      </a:r>
                      <a:r>
                        <a:rPr lang="zh-CN" altLang="en-US" sz="1600" u="none" strike="noStrike">
                          <a:effectLst/>
                          <a:latin typeface="Microsoft YaHei" charset="-122"/>
                          <a:ea typeface="Microsoft YaHei" charset="-122"/>
                          <a:cs typeface="Microsoft YaHei" charset="-122"/>
                        </a:rPr>
                        <a:t>个</a:t>
                      </a:r>
                      <a:endParaRPr lang="zh-CN" altLang="en-US" sz="1600" b="0" i="0" u="none" strike="noStrike">
                        <a:solidFill>
                          <a:srgbClr val="000000"/>
                        </a:solidFill>
                        <a:effectLst/>
                        <a:latin typeface="Microsoft YaHei" charset="-122"/>
                        <a:ea typeface="Microsoft YaHei" charset="-122"/>
                        <a:cs typeface="Microsoft YaHei" charset="-122"/>
                      </a:endParaRPr>
                    </a:p>
                  </a:txBody>
                  <a:tcPr marL="5684" marR="5684" marT="5684" marB="0" anchor="ctr"/>
                </a:tc>
                <a:tc>
                  <a:txBody>
                    <a:bodyPr/>
                    <a:lstStyle/>
                    <a:p>
                      <a:pPr algn="ctr" fontAlgn="ctr"/>
                      <a:r>
                        <a:rPr lang="is-IS" sz="1600" u="none" strike="noStrike">
                          <a:effectLst/>
                          <a:latin typeface="Microsoft YaHei" charset="-122"/>
                          <a:ea typeface="Microsoft YaHei" charset="-122"/>
                          <a:cs typeface="Microsoft YaHei" charset="-122"/>
                        </a:rPr>
                        <a:t>1800000帧</a:t>
                      </a:r>
                      <a:endParaRPr lang="is-IS" sz="1600" b="0" i="0" u="none" strike="noStrike">
                        <a:solidFill>
                          <a:srgbClr val="000000"/>
                        </a:solidFill>
                        <a:effectLst/>
                        <a:latin typeface="Microsoft YaHei" charset="-122"/>
                        <a:ea typeface="Microsoft YaHei" charset="-122"/>
                        <a:cs typeface="Microsoft YaHei" charset="-122"/>
                      </a:endParaRPr>
                    </a:p>
                  </a:txBody>
                  <a:tcPr marL="5684" marR="5684" marT="5684" marB="0" anchor="ctr"/>
                </a:tc>
                <a:tc>
                  <a:txBody>
                    <a:bodyPr/>
                    <a:lstStyle/>
                    <a:p>
                      <a:pPr algn="ctr" fontAlgn="ctr"/>
                      <a:r>
                        <a:rPr lang="en-US" altLang="zh-CN" sz="1600" u="none" strike="noStrike" dirty="0" smtClean="0">
                          <a:effectLst/>
                          <a:latin typeface="Microsoft YaHei" charset="-122"/>
                          <a:ea typeface="Microsoft YaHei" charset="-122"/>
                          <a:cs typeface="Microsoft YaHei" charset="-122"/>
                        </a:rPr>
                        <a:t>9232</a:t>
                      </a:r>
                      <a:r>
                        <a:rPr lang="zh-CN" altLang="en-US" sz="1600" u="none" strike="noStrike" dirty="0" smtClean="0">
                          <a:effectLst/>
                          <a:latin typeface="Microsoft YaHei" charset="-122"/>
                          <a:ea typeface="Microsoft YaHei" charset="-122"/>
                          <a:cs typeface="Microsoft YaHei" charset="-122"/>
                        </a:rPr>
                        <a:t>块</a:t>
                      </a:r>
                      <a:endParaRPr lang="cs-CZ" sz="1600" b="0" i="0" u="none" strike="noStrike" dirty="0">
                        <a:solidFill>
                          <a:srgbClr val="000000"/>
                        </a:solidFill>
                        <a:effectLst/>
                        <a:latin typeface="Microsoft YaHei" charset="-122"/>
                        <a:ea typeface="Microsoft YaHei" charset="-122"/>
                        <a:cs typeface="Microsoft YaHei" charset="-122"/>
                      </a:endParaRPr>
                    </a:p>
                  </a:txBody>
                  <a:tcPr marL="5684" marR="5684" marT="5684" marB="0" anchor="ctr"/>
                </a:tc>
                <a:tc>
                  <a:txBody>
                    <a:bodyPr/>
                    <a:lstStyle/>
                    <a:p>
                      <a:pPr algn="ctr" fontAlgn="ctr"/>
                      <a:r>
                        <a:rPr lang="en-US" altLang="zh-CN" sz="1600" u="none" strike="noStrike" dirty="0" smtClean="0">
                          <a:effectLst/>
                          <a:latin typeface="Microsoft YaHei" charset="-122"/>
                          <a:ea typeface="Microsoft YaHei" charset="-122"/>
                          <a:cs typeface="Microsoft YaHei" charset="-122"/>
                        </a:rPr>
                        <a:t>3176</a:t>
                      </a:r>
                      <a:r>
                        <a:rPr lang="zh-CN" altLang="en-US" sz="1600" u="none" strike="noStrike" dirty="0" smtClean="0">
                          <a:effectLst/>
                          <a:latin typeface="Microsoft YaHei" charset="-122"/>
                          <a:ea typeface="Microsoft YaHei" charset="-122"/>
                          <a:cs typeface="Microsoft YaHei" charset="-122"/>
                        </a:rPr>
                        <a:t>块</a:t>
                      </a:r>
                      <a:endParaRPr lang="en-US" sz="1600" b="0" i="0" u="none" strike="noStrike" dirty="0">
                        <a:solidFill>
                          <a:srgbClr val="000000"/>
                        </a:solidFill>
                        <a:effectLst/>
                        <a:latin typeface="Microsoft YaHei" charset="-122"/>
                        <a:ea typeface="Microsoft YaHei" charset="-122"/>
                        <a:cs typeface="Microsoft YaHei" charset="-122"/>
                      </a:endParaRPr>
                    </a:p>
                  </a:txBody>
                  <a:tcPr marL="5684" marR="5684" marT="5684" marB="0" anchor="ctr"/>
                </a:tc>
                <a:tc>
                  <a:txBody>
                    <a:bodyPr/>
                    <a:lstStyle/>
                    <a:p>
                      <a:pPr algn="ctr" fontAlgn="ctr"/>
                      <a:r>
                        <a:rPr lang="en-US" altLang="zh-CN" sz="1600" u="none" strike="noStrike" dirty="0" smtClean="0">
                          <a:effectLst/>
                          <a:latin typeface="Microsoft YaHei" charset="-122"/>
                          <a:ea typeface="Microsoft YaHei" charset="-122"/>
                          <a:cs typeface="Microsoft YaHei" charset="-122"/>
                        </a:rPr>
                        <a:t>2116</a:t>
                      </a:r>
                      <a:r>
                        <a:rPr lang="zh-CN" altLang="en-US" sz="1600" u="none" strike="noStrike" dirty="0" smtClean="0">
                          <a:effectLst/>
                          <a:latin typeface="Microsoft YaHei" charset="-122"/>
                          <a:ea typeface="Microsoft YaHei" charset="-122"/>
                          <a:cs typeface="Microsoft YaHei" charset="-122"/>
                        </a:rPr>
                        <a:t>块</a:t>
                      </a:r>
                      <a:endParaRPr lang="is-IS" sz="1600" b="0" i="0" u="none" strike="noStrike" dirty="0">
                        <a:solidFill>
                          <a:srgbClr val="000000"/>
                        </a:solidFill>
                        <a:effectLst/>
                        <a:latin typeface="Microsoft YaHei" charset="-122"/>
                        <a:ea typeface="Microsoft YaHei" charset="-122"/>
                        <a:cs typeface="Microsoft YaHei" charset="-122"/>
                      </a:endParaRPr>
                    </a:p>
                  </a:txBody>
                  <a:tcPr marL="5684" marR="5684" marT="5684" marB="0" anchor="ctr"/>
                </a:tc>
              </a:tr>
              <a:tr h="1017511">
                <a:tc>
                  <a:txBody>
                    <a:bodyPr/>
                    <a:lstStyle/>
                    <a:p>
                      <a:pPr algn="ctr" fontAlgn="ctr"/>
                      <a:r>
                        <a:rPr lang="en-US" altLang="zh-CN" sz="1600" b="0" i="0" u="none" strike="noStrike" dirty="0" smtClean="0">
                          <a:solidFill>
                            <a:srgbClr val="000000"/>
                          </a:solidFill>
                          <a:effectLst/>
                          <a:latin typeface="Microsoft YaHei" charset="-122"/>
                          <a:ea typeface="Microsoft YaHei" charset="-122"/>
                          <a:cs typeface="Microsoft YaHei" charset="-122"/>
                        </a:rPr>
                        <a:t>1500</a:t>
                      </a:r>
                      <a:endParaRPr lang="is-IS" sz="1600" b="0" i="0" u="none" strike="noStrike" dirty="0">
                        <a:solidFill>
                          <a:srgbClr val="000000"/>
                        </a:solidFill>
                        <a:effectLst/>
                        <a:latin typeface="Microsoft YaHei" charset="-122"/>
                        <a:ea typeface="Microsoft YaHei" charset="-122"/>
                        <a:cs typeface="Microsoft YaHei" charset="-122"/>
                      </a:endParaRPr>
                    </a:p>
                  </a:txBody>
                  <a:tcPr marL="5684" marR="5684" marT="5684" marB="0" anchor="ctr"/>
                </a:tc>
                <a:tc>
                  <a:txBody>
                    <a:bodyPr/>
                    <a:lstStyle/>
                    <a:p>
                      <a:pPr algn="ctr" fontAlgn="ctr"/>
                      <a:r>
                        <a:rPr lang="en-US" altLang="zh-CN" sz="1600" b="0" i="0" u="none" strike="noStrike" dirty="0" smtClean="0">
                          <a:solidFill>
                            <a:srgbClr val="000000"/>
                          </a:solidFill>
                          <a:effectLst/>
                          <a:latin typeface="Microsoft YaHei" charset="-122"/>
                          <a:ea typeface="Microsoft YaHei" charset="-122"/>
                          <a:cs typeface="Microsoft YaHei" charset="-122"/>
                        </a:rPr>
                        <a:t>1200</a:t>
                      </a:r>
                      <a:r>
                        <a:rPr lang="zh-CN" altLang="en-US" sz="1600" b="0" i="0" u="none" strike="noStrike" dirty="0" smtClean="0">
                          <a:solidFill>
                            <a:srgbClr val="000000"/>
                          </a:solidFill>
                          <a:effectLst/>
                          <a:latin typeface="Microsoft YaHei" charset="-122"/>
                          <a:ea typeface="Microsoft YaHei" charset="-122"/>
                          <a:cs typeface="Microsoft YaHei" charset="-122"/>
                        </a:rPr>
                        <a:t>个</a:t>
                      </a:r>
                      <a:endParaRPr lang="zh-CN" altLang="en-US" sz="1600" b="0" i="0" u="none" strike="noStrike" dirty="0">
                        <a:solidFill>
                          <a:srgbClr val="000000"/>
                        </a:solidFill>
                        <a:effectLst/>
                        <a:latin typeface="Microsoft YaHei" charset="-122"/>
                        <a:ea typeface="Microsoft YaHei" charset="-122"/>
                        <a:cs typeface="Microsoft YaHei" charset="-122"/>
                      </a:endParaRPr>
                    </a:p>
                  </a:txBody>
                  <a:tcPr marL="5684" marR="5684" marT="5684"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is-IS" sz="1800" kern="1200" dirty="0" smtClean="0">
                          <a:solidFill>
                            <a:schemeClr val="dk1"/>
                          </a:solidFill>
                          <a:effectLst/>
                          <a:latin typeface="+mn-lt"/>
                          <a:ea typeface="+mn-ea"/>
                          <a:cs typeface="+mn-cs"/>
                        </a:rPr>
                        <a:t>2160000</a:t>
                      </a:r>
                      <a:r>
                        <a:rPr lang="zh-CN" altLang="en-US" sz="1600" b="0" i="0" u="none" strike="noStrike" dirty="0" smtClean="0">
                          <a:solidFill>
                            <a:srgbClr val="000000"/>
                          </a:solidFill>
                          <a:effectLst/>
                          <a:latin typeface="Microsoft YaHei" charset="-122"/>
                          <a:ea typeface="Microsoft YaHei" charset="-122"/>
                          <a:cs typeface="Microsoft YaHei" charset="-122"/>
                        </a:rPr>
                        <a:t>帧</a:t>
                      </a:r>
                      <a:endParaRPr lang="is-IS" sz="1600" b="0" i="0" u="none" strike="noStrike" dirty="0">
                        <a:solidFill>
                          <a:srgbClr val="000000"/>
                        </a:solidFill>
                        <a:effectLst/>
                        <a:latin typeface="Microsoft YaHei" charset="-122"/>
                        <a:ea typeface="Microsoft YaHei" charset="-122"/>
                        <a:cs typeface="Microsoft YaHei" charset="-122"/>
                      </a:endParaRPr>
                    </a:p>
                  </a:txBody>
                  <a:tcPr marL="5684" marR="5684" marT="5684"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800" kern="1200" dirty="0" smtClean="0">
                          <a:solidFill>
                            <a:schemeClr val="dk1"/>
                          </a:solidFill>
                          <a:effectLst/>
                          <a:latin typeface="+mn-lt"/>
                          <a:ea typeface="+mn-ea"/>
                          <a:cs typeface="+mn-cs"/>
                        </a:rPr>
                        <a:t>11078</a:t>
                      </a:r>
                      <a:r>
                        <a:rPr lang="zh-CN" altLang="en-US" sz="1600" b="0" i="0" u="none" strike="noStrike" dirty="0" smtClean="0">
                          <a:solidFill>
                            <a:srgbClr val="000000"/>
                          </a:solidFill>
                          <a:effectLst/>
                          <a:latin typeface="Microsoft YaHei" charset="-122"/>
                          <a:ea typeface="Microsoft YaHei" charset="-122"/>
                          <a:cs typeface="Microsoft YaHei" charset="-122"/>
                        </a:rPr>
                        <a:t>块</a:t>
                      </a:r>
                      <a:endParaRPr lang="cs-CZ" sz="1600" b="0" i="0" u="none" strike="noStrike" dirty="0">
                        <a:solidFill>
                          <a:srgbClr val="000000"/>
                        </a:solidFill>
                        <a:effectLst/>
                        <a:latin typeface="Microsoft YaHei" charset="-122"/>
                        <a:ea typeface="Microsoft YaHei" charset="-122"/>
                        <a:cs typeface="Microsoft YaHei" charset="-122"/>
                      </a:endParaRPr>
                    </a:p>
                  </a:txBody>
                  <a:tcPr marL="5684" marR="5684" marT="5684"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800" b="0" i="0" u="none" strike="noStrike" kern="1200" dirty="0" smtClean="0">
                          <a:solidFill>
                            <a:schemeClr val="dk1"/>
                          </a:solidFill>
                          <a:effectLst/>
                          <a:latin typeface="+mn-lt"/>
                          <a:ea typeface="+mn-ea"/>
                          <a:cs typeface="+mn-cs"/>
                        </a:rPr>
                        <a:t>3810</a:t>
                      </a:r>
                      <a:r>
                        <a:rPr lang="zh-CN" altLang="en-US" sz="1600" b="0" i="0" u="none" strike="noStrike" dirty="0" smtClean="0">
                          <a:solidFill>
                            <a:srgbClr val="000000"/>
                          </a:solidFill>
                          <a:effectLst/>
                          <a:latin typeface="Microsoft YaHei" charset="-122"/>
                          <a:ea typeface="Microsoft YaHei" charset="-122"/>
                          <a:cs typeface="Microsoft YaHei" charset="-122"/>
                        </a:rPr>
                        <a:t>块</a:t>
                      </a:r>
                      <a:endParaRPr lang="en-US" sz="1600" b="0" i="0" u="none" strike="noStrike" dirty="0">
                        <a:solidFill>
                          <a:srgbClr val="000000"/>
                        </a:solidFill>
                        <a:effectLst/>
                        <a:latin typeface="Microsoft YaHei" charset="-122"/>
                        <a:ea typeface="Microsoft YaHei" charset="-122"/>
                        <a:cs typeface="Microsoft YaHei" charset="-122"/>
                      </a:endParaRPr>
                    </a:p>
                  </a:txBody>
                  <a:tcPr marL="5684" marR="5684" marT="5684" marB="0" anchor="ctr"/>
                </a:tc>
                <a:tc>
                  <a:txBody>
                    <a:bodyPr/>
                    <a:lstStyle/>
                    <a:p>
                      <a:pPr algn="ctr" fontAlgn="ctr"/>
                      <a:r>
                        <a:rPr lang="en-US" altLang="zh-CN" sz="1600" b="0" i="0" u="none" strike="noStrike" dirty="0" smtClean="0">
                          <a:solidFill>
                            <a:srgbClr val="000000"/>
                          </a:solidFill>
                          <a:effectLst/>
                          <a:latin typeface="Microsoft YaHei" charset="-122"/>
                          <a:ea typeface="Microsoft YaHei" charset="-122"/>
                          <a:cs typeface="Microsoft YaHei" charset="-122"/>
                        </a:rPr>
                        <a:t>2540</a:t>
                      </a:r>
                      <a:r>
                        <a:rPr lang="zh-CN" altLang="en-US" sz="1600" b="0" i="0" u="none" strike="noStrike" dirty="0" smtClean="0">
                          <a:solidFill>
                            <a:srgbClr val="000000"/>
                          </a:solidFill>
                          <a:effectLst/>
                          <a:latin typeface="Microsoft YaHei" charset="-122"/>
                          <a:ea typeface="Microsoft YaHei" charset="-122"/>
                          <a:cs typeface="Microsoft YaHei" charset="-122"/>
                        </a:rPr>
                        <a:t>块</a:t>
                      </a:r>
                      <a:endParaRPr lang="is-IS" sz="1600" b="0" i="0" u="none" strike="noStrike" dirty="0">
                        <a:solidFill>
                          <a:srgbClr val="000000"/>
                        </a:solidFill>
                        <a:effectLst/>
                        <a:latin typeface="Microsoft YaHei" charset="-122"/>
                        <a:ea typeface="Microsoft YaHei" charset="-122"/>
                        <a:cs typeface="Microsoft YaHei" charset="-122"/>
                      </a:endParaRPr>
                    </a:p>
                  </a:txBody>
                  <a:tcPr marL="5684" marR="5684" marT="5684" marB="0" anchor="ctr"/>
                </a:tc>
              </a:tr>
            </a:tbl>
          </a:graphicData>
        </a:graphic>
      </p:graphicFrame>
    </p:spTree>
    <p:extLst>
      <p:ext uri="{BB962C8B-B14F-4D97-AF65-F5344CB8AC3E}">
        <p14:creationId xmlns:p14="http://schemas.microsoft.com/office/powerpoint/2010/main" val="4282276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r.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17475"/>
            <a:ext cx="12192000" cy="6621463"/>
          </a:xfrm>
          <a:prstGeom prst="rect">
            <a:avLst/>
          </a:prstGeom>
        </p:spPr>
      </p:pic>
    </p:spTree>
    <p:extLst>
      <p:ext uri="{BB962C8B-B14F-4D97-AF65-F5344CB8AC3E}">
        <p14:creationId xmlns:p14="http://schemas.microsoft.com/office/powerpoint/2010/main" val="9494322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
          <p:cNvPicPr>
            <a:picLocks noChangeAspect="1"/>
          </p:cNvPicPr>
          <p:nvPr/>
        </p:nvPicPr>
        <p:blipFill rotWithShape="1">
          <a:blip r:embed="rId3" cstate="email">
            <a:alphaModFix amt="19000"/>
          </a:blip>
          <a:srcRect l="-1015"/>
          <a:stretch>
            <a:fillRect/>
          </a:stretch>
        </p:blipFill>
        <p:spPr>
          <a:xfrm>
            <a:off x="8500128" y="83320"/>
            <a:ext cx="3691871" cy="6839463"/>
          </a:xfrm>
          <a:prstGeom prst="rect">
            <a:avLst/>
          </a:prstGeom>
        </p:spPr>
      </p:pic>
      <p:sp>
        <p:nvSpPr>
          <p:cNvPr id="6" name="文本框 35"/>
          <p:cNvSpPr txBox="1">
            <a:spLocks noChangeArrowheads="1"/>
          </p:cNvSpPr>
          <p:nvPr/>
        </p:nvSpPr>
        <p:spPr bwMode="auto">
          <a:xfrm>
            <a:off x="3517838" y="2563059"/>
            <a:ext cx="2658110" cy="925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ts val="6460"/>
              </a:lnSpc>
            </a:pPr>
            <a:r>
              <a:rPr lang="zh-CN" altLang="en-US" sz="6000" b="1" dirty="0" smtClean="0">
                <a:solidFill>
                  <a:srgbClr val="0D7CD4"/>
                </a:solidFill>
                <a:latin typeface="微软雅黑" panose="020B0503020204020204" charset="-122"/>
                <a:ea typeface="微软雅黑" panose="020B0503020204020204" charset="-122"/>
                <a:cs typeface="微软雅黑" panose="020B0503020204020204" charset="-122"/>
              </a:rPr>
              <a:t>谢谢！</a:t>
            </a:r>
            <a:endParaRPr lang="en-US" altLang="zh-CN" sz="6000" b="1" dirty="0" smtClean="0">
              <a:solidFill>
                <a:srgbClr val="0D7CD4"/>
              </a:solidFill>
              <a:latin typeface="微软雅黑" panose="020B0503020204020204" charset="-122"/>
              <a:ea typeface="微软雅黑" panose="020B0503020204020204" charset="-122"/>
              <a:cs typeface="微软雅黑" panose="020B0503020204020204" charset="-122"/>
            </a:endParaRPr>
          </a:p>
        </p:txBody>
      </p:sp>
      <p:sp>
        <p:nvSpPr>
          <p:cNvPr id="2" name="矩形 1"/>
          <p:cNvSpPr/>
          <p:nvPr/>
        </p:nvSpPr>
        <p:spPr>
          <a:xfrm>
            <a:off x="0" y="6516576"/>
            <a:ext cx="12191999" cy="341424"/>
          </a:xfrm>
          <a:prstGeom prst="rect">
            <a:avLst/>
          </a:prstGeom>
        </p:spPr>
        <p:txBody>
          <a:bodyPr wrap="square">
            <a:spAutoFit/>
          </a:bodyPr>
          <a:lstStyle/>
          <a:p>
            <a:pPr algn="ctr"/>
            <a:r>
              <a:rPr lang="en-US" altLang="zh-CN" sz="1600" dirty="0" smtClean="0">
                <a:solidFill>
                  <a:schemeClr val="bg1">
                    <a:lumMod val="75000"/>
                  </a:schemeClr>
                </a:solidFill>
                <a:latin typeface="Helvetica" charset="0"/>
                <a:ea typeface="Helvetica" charset="0"/>
                <a:cs typeface="Helvetica" charset="0"/>
              </a:rPr>
              <a:t>NovuMind Confidential</a:t>
            </a:r>
            <a:endParaRPr lang="en-US" altLang="zh-CN" sz="1600" dirty="0">
              <a:solidFill>
                <a:schemeClr val="bg1">
                  <a:lumMod val="75000"/>
                </a:schemeClr>
              </a:solidFill>
              <a:effectLst/>
              <a:latin typeface="Helvetica" charset="0"/>
              <a:ea typeface="Helvetica" charset="0"/>
              <a:cs typeface="Helvetica" charset="0"/>
            </a:endParaRPr>
          </a:p>
        </p:txBody>
      </p:sp>
    </p:spTree>
    <p:extLst>
      <p:ext uri="{BB962C8B-B14F-4D97-AF65-F5344CB8AC3E}">
        <p14:creationId xmlns:p14="http://schemas.microsoft.com/office/powerpoint/2010/main" val="19900005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 6"/>
          <p:cNvGrpSpPr/>
          <p:nvPr/>
        </p:nvGrpSpPr>
        <p:grpSpPr>
          <a:xfrm>
            <a:off x="0" y="347918"/>
            <a:ext cx="10279089" cy="523220"/>
            <a:chOff x="0" y="347918"/>
            <a:chExt cx="10279089" cy="523220"/>
          </a:xfrm>
        </p:grpSpPr>
        <p:grpSp>
          <p:nvGrpSpPr>
            <p:cNvPr id="6" name="组 7"/>
            <p:cNvGrpSpPr/>
            <p:nvPr/>
          </p:nvGrpSpPr>
          <p:grpSpPr>
            <a:xfrm>
              <a:off x="0" y="377689"/>
              <a:ext cx="638367" cy="457299"/>
              <a:chOff x="-1" y="678543"/>
              <a:chExt cx="725714" cy="519871"/>
            </a:xfrm>
          </p:grpSpPr>
          <p:sp>
            <p:nvSpPr>
              <p:cNvPr id="8" name="矩形 9"/>
              <p:cNvSpPr>
                <a:spLocks noChangeArrowheads="1"/>
              </p:cNvSpPr>
              <p:nvPr/>
            </p:nvSpPr>
            <p:spPr bwMode="auto">
              <a:xfrm rot="10800000">
                <a:off x="582836" y="678543"/>
                <a:ext cx="142877" cy="519867"/>
              </a:xfrm>
              <a:prstGeom prst="rect">
                <a:avLst/>
              </a:prstGeom>
              <a:solidFill>
                <a:srgbClr val="0D76C9"/>
              </a:solidFill>
              <a:ln w="9525">
                <a:noFill/>
                <a:miter lim="800000"/>
              </a:ln>
            </p:spPr>
            <p:txBody>
              <a:bodyPr anchor="ctr"/>
              <a:lstStyle/>
              <a:p>
                <a:pPr algn="ctr" eaLnBrk="1" hangingPunct="1"/>
                <a:endParaRPr lang="zh-CN" altLang="en-US">
                  <a:solidFill>
                    <a:srgbClr val="F3FEFF"/>
                  </a:solidFill>
                </a:endParaRPr>
              </a:p>
            </p:txBody>
          </p:sp>
          <p:sp>
            <p:nvSpPr>
              <p:cNvPr id="9" name="矩形 10"/>
              <p:cNvSpPr>
                <a:spLocks noChangeArrowheads="1"/>
              </p:cNvSpPr>
              <p:nvPr/>
            </p:nvSpPr>
            <p:spPr bwMode="auto">
              <a:xfrm>
                <a:off x="-1" y="678544"/>
                <a:ext cx="517708" cy="519870"/>
              </a:xfrm>
              <a:prstGeom prst="rect">
                <a:avLst/>
              </a:prstGeom>
              <a:solidFill>
                <a:srgbClr val="0D76C9"/>
              </a:solidFill>
              <a:ln w="9525">
                <a:noFill/>
                <a:miter lim="800000"/>
              </a:ln>
            </p:spPr>
            <p:txBody>
              <a:bodyPr anchor="ctr"/>
              <a:lstStyle/>
              <a:p>
                <a:pPr algn="ctr" eaLnBrk="1" hangingPunct="1"/>
                <a:endParaRPr lang="zh-CN" altLang="en-US">
                  <a:solidFill>
                    <a:srgbClr val="FFFFFF"/>
                  </a:solidFill>
                </a:endParaRPr>
              </a:p>
            </p:txBody>
          </p:sp>
        </p:grpSp>
        <p:sp>
          <p:nvSpPr>
            <p:cNvPr id="7" name="文本框 8"/>
            <p:cNvSpPr txBox="1">
              <a:spLocks noChangeArrowheads="1"/>
            </p:cNvSpPr>
            <p:nvPr/>
          </p:nvSpPr>
          <p:spPr bwMode="auto">
            <a:xfrm>
              <a:off x="695656" y="347918"/>
              <a:ext cx="958343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2800" b="1" dirty="0" smtClean="0">
                  <a:solidFill>
                    <a:srgbClr val="0D76C9"/>
                  </a:solidFill>
                  <a:latin typeface="微软雅黑" panose="020B0503020204020204" charset="-122"/>
                  <a:ea typeface="微软雅黑" panose="020B0503020204020204" charset="-122"/>
                </a:rPr>
                <a:t>互联网短视频行业背景</a:t>
              </a:r>
              <a:endParaRPr lang="zh-CN" altLang="en-US" sz="2800" b="1" dirty="0">
                <a:solidFill>
                  <a:srgbClr val="0D76C9"/>
                </a:solidFill>
                <a:latin typeface="微软雅黑" panose="020B0503020204020204" charset="-122"/>
                <a:ea typeface="微软雅黑" panose="020B0503020204020204" charset="-122"/>
              </a:endParaRPr>
            </a:p>
          </p:txBody>
        </p:sp>
      </p:grpSp>
      <p:sp>
        <p:nvSpPr>
          <p:cNvPr id="10" name="Rectangle 9"/>
          <p:cNvSpPr/>
          <p:nvPr/>
        </p:nvSpPr>
        <p:spPr>
          <a:xfrm>
            <a:off x="699936" y="1032159"/>
            <a:ext cx="10602062" cy="369332"/>
          </a:xfrm>
          <a:prstGeom prst="rect">
            <a:avLst/>
          </a:prstGeom>
        </p:spPr>
        <p:txBody>
          <a:bodyPr wrap="square">
            <a:spAutoFit/>
          </a:bodyPr>
          <a:lstStyle/>
          <a:p>
            <a:r>
              <a:rPr lang="en-US" altLang="zh-CN" dirty="0">
                <a:latin typeface="Microsoft YaHei Bold" charset="-122"/>
              </a:rPr>
              <a:t>2016</a:t>
            </a:r>
            <a:r>
              <a:rPr lang="zh-CN" altLang="en-US" dirty="0">
                <a:latin typeface="Microsoft YaHei Bold" charset="-122"/>
              </a:rPr>
              <a:t>年开始，短视频行业进入爆发期（图</a:t>
            </a:r>
            <a:r>
              <a:rPr lang="en-US" altLang="zh-CN" dirty="0">
                <a:latin typeface="Microsoft YaHei Bold" charset="-122"/>
              </a:rPr>
              <a:t>1</a:t>
            </a:r>
            <a:r>
              <a:rPr lang="zh-CN" altLang="en-US" dirty="0">
                <a:latin typeface="Microsoft YaHei Bold" charset="-122"/>
              </a:rPr>
              <a:t>是</a:t>
            </a:r>
            <a:r>
              <a:rPr lang="en-US" altLang="zh-CN" dirty="0">
                <a:latin typeface="Microsoft YaHei Bold" charset="-122"/>
              </a:rPr>
              <a:t>2011-2017</a:t>
            </a:r>
            <a:r>
              <a:rPr lang="zh-CN" altLang="en-US" dirty="0">
                <a:latin typeface="Microsoft YaHei Bold" charset="-122"/>
              </a:rPr>
              <a:t>年上线的短视频类</a:t>
            </a:r>
            <a:r>
              <a:rPr lang="zh-CN" altLang="en-US" dirty="0" smtClean="0">
                <a:latin typeface="Microsoft YaHei Bold" charset="-122"/>
              </a:rPr>
              <a:t>产品</a:t>
            </a:r>
            <a:r>
              <a:rPr lang="zh-CN" altLang="en-US" dirty="0">
                <a:latin typeface="Microsoft YaHei Bold" charset="-122"/>
              </a:rPr>
              <a:t>）</a:t>
            </a:r>
            <a:r>
              <a:rPr lang="zh-CN" altLang="en-US" dirty="0" smtClean="0">
                <a:latin typeface="Microsoft YaHei Bold" charset="-122"/>
              </a:rPr>
              <a:t>。</a:t>
            </a:r>
            <a:endParaRPr lang="en-US" dirty="0">
              <a:latin typeface="Microsoft YaHei Bold" charset="-122"/>
            </a:endParaRPr>
          </a:p>
        </p:txBody>
      </p:sp>
      <p:pic>
        <p:nvPicPr>
          <p:cNvPr id="11" name="Picture 10"/>
          <p:cNvPicPr>
            <a:picLocks noChangeAspect="1"/>
          </p:cNvPicPr>
          <p:nvPr/>
        </p:nvPicPr>
        <p:blipFill>
          <a:blip r:embed="rId3"/>
          <a:stretch>
            <a:fillRect/>
          </a:stretch>
        </p:blipFill>
        <p:spPr>
          <a:xfrm>
            <a:off x="1816413" y="1562512"/>
            <a:ext cx="7510467" cy="4903490"/>
          </a:xfrm>
          <a:prstGeom prst="rect">
            <a:avLst/>
          </a:prstGeom>
        </p:spPr>
      </p:pic>
      <p:pic>
        <p:nvPicPr>
          <p:cNvPr id="13" name="Picture 12"/>
          <p:cNvPicPr>
            <a:picLocks noChangeAspect="1"/>
          </p:cNvPicPr>
          <p:nvPr/>
        </p:nvPicPr>
        <p:blipFill>
          <a:blip r:embed="rId4"/>
          <a:stretch>
            <a:fillRect/>
          </a:stretch>
        </p:blipFill>
        <p:spPr>
          <a:xfrm>
            <a:off x="1816415" y="1678892"/>
            <a:ext cx="7414803" cy="4277771"/>
          </a:xfrm>
          <a:prstGeom prst="rect">
            <a:avLst/>
          </a:prstGeom>
        </p:spPr>
      </p:pic>
      <p:sp>
        <p:nvSpPr>
          <p:cNvPr id="2" name="TextBox 1"/>
          <p:cNvSpPr txBox="1"/>
          <p:nvPr/>
        </p:nvSpPr>
        <p:spPr>
          <a:xfrm>
            <a:off x="-3422469" y="-54864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8548588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6"/>
          <p:cNvGrpSpPr/>
          <p:nvPr/>
        </p:nvGrpSpPr>
        <p:grpSpPr>
          <a:xfrm>
            <a:off x="0" y="347918"/>
            <a:ext cx="10279089" cy="523220"/>
            <a:chOff x="0" y="347918"/>
            <a:chExt cx="10279089" cy="523220"/>
          </a:xfrm>
        </p:grpSpPr>
        <p:grpSp>
          <p:nvGrpSpPr>
            <p:cNvPr id="3" name="组 7"/>
            <p:cNvGrpSpPr/>
            <p:nvPr/>
          </p:nvGrpSpPr>
          <p:grpSpPr>
            <a:xfrm>
              <a:off x="0" y="377689"/>
              <a:ext cx="638367" cy="457299"/>
              <a:chOff x="-1" y="678543"/>
              <a:chExt cx="725714" cy="519871"/>
            </a:xfrm>
          </p:grpSpPr>
          <p:sp>
            <p:nvSpPr>
              <p:cNvPr id="5" name="矩形 9"/>
              <p:cNvSpPr>
                <a:spLocks noChangeArrowheads="1"/>
              </p:cNvSpPr>
              <p:nvPr/>
            </p:nvSpPr>
            <p:spPr bwMode="auto">
              <a:xfrm rot="10800000">
                <a:off x="582836" y="678543"/>
                <a:ext cx="142877" cy="519867"/>
              </a:xfrm>
              <a:prstGeom prst="rect">
                <a:avLst/>
              </a:prstGeom>
              <a:solidFill>
                <a:srgbClr val="0D76C9"/>
              </a:solidFill>
              <a:ln w="9525">
                <a:noFill/>
                <a:miter lim="800000"/>
              </a:ln>
            </p:spPr>
            <p:txBody>
              <a:bodyPr anchor="ctr"/>
              <a:lstStyle/>
              <a:p>
                <a:pPr algn="ctr" eaLnBrk="1" hangingPunct="1"/>
                <a:endParaRPr lang="zh-CN" altLang="en-US">
                  <a:solidFill>
                    <a:srgbClr val="F3FEFF"/>
                  </a:solidFill>
                </a:endParaRPr>
              </a:p>
            </p:txBody>
          </p:sp>
          <p:sp>
            <p:nvSpPr>
              <p:cNvPr id="6" name="矩形 10"/>
              <p:cNvSpPr>
                <a:spLocks noChangeArrowheads="1"/>
              </p:cNvSpPr>
              <p:nvPr/>
            </p:nvSpPr>
            <p:spPr bwMode="auto">
              <a:xfrm>
                <a:off x="-1" y="678544"/>
                <a:ext cx="517708" cy="519870"/>
              </a:xfrm>
              <a:prstGeom prst="rect">
                <a:avLst/>
              </a:prstGeom>
              <a:solidFill>
                <a:srgbClr val="0D76C9"/>
              </a:solidFill>
              <a:ln w="9525">
                <a:noFill/>
                <a:miter lim="800000"/>
              </a:ln>
            </p:spPr>
            <p:txBody>
              <a:bodyPr anchor="ctr"/>
              <a:lstStyle/>
              <a:p>
                <a:pPr algn="ctr" eaLnBrk="1" hangingPunct="1"/>
                <a:endParaRPr lang="zh-CN" altLang="en-US">
                  <a:solidFill>
                    <a:srgbClr val="FFFFFF"/>
                  </a:solidFill>
                </a:endParaRPr>
              </a:p>
            </p:txBody>
          </p:sp>
        </p:grpSp>
        <p:sp>
          <p:nvSpPr>
            <p:cNvPr id="4" name="文本框 8"/>
            <p:cNvSpPr txBox="1">
              <a:spLocks noChangeArrowheads="1"/>
            </p:cNvSpPr>
            <p:nvPr/>
          </p:nvSpPr>
          <p:spPr bwMode="auto">
            <a:xfrm>
              <a:off x="695656" y="347918"/>
              <a:ext cx="958343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2800" b="1" dirty="0" smtClean="0">
                  <a:solidFill>
                    <a:srgbClr val="0D76C9"/>
                  </a:solidFill>
                  <a:latin typeface="微软雅黑" panose="020B0503020204020204" charset="-122"/>
                  <a:ea typeface="微软雅黑" panose="020B0503020204020204" charset="-122"/>
                </a:rPr>
                <a:t>互联网短视频行业规模</a:t>
              </a:r>
              <a:endParaRPr lang="zh-CN" altLang="en-US" sz="2800" b="1" dirty="0">
                <a:solidFill>
                  <a:srgbClr val="0D76C9"/>
                </a:solidFill>
                <a:latin typeface="微软雅黑" panose="020B0503020204020204" charset="-122"/>
                <a:ea typeface="微软雅黑" panose="020B0503020204020204" charset="-122"/>
              </a:endParaRPr>
            </a:p>
          </p:txBody>
        </p:sp>
      </p:grpSp>
      <p:sp>
        <p:nvSpPr>
          <p:cNvPr id="7" name="Rectangle 6"/>
          <p:cNvSpPr/>
          <p:nvPr/>
        </p:nvSpPr>
        <p:spPr>
          <a:xfrm>
            <a:off x="695656" y="1037063"/>
            <a:ext cx="11080032" cy="923330"/>
          </a:xfrm>
          <a:prstGeom prst="rect">
            <a:avLst/>
          </a:prstGeom>
        </p:spPr>
        <p:txBody>
          <a:bodyPr wrap="square">
            <a:spAutoFit/>
          </a:bodyPr>
          <a:lstStyle/>
          <a:p>
            <a:r>
              <a:rPr lang="zh-CN" altLang="en-US" dirty="0">
                <a:latin typeface="PingFang SC" charset="-122"/>
              </a:rPr>
              <a:t>截止</a:t>
            </a:r>
            <a:r>
              <a:rPr lang="en-US" altLang="zh-CN" dirty="0">
                <a:latin typeface="PingFang SC" charset="-122"/>
              </a:rPr>
              <a:t>2018</a:t>
            </a:r>
            <a:r>
              <a:rPr lang="zh-CN" altLang="en-US" dirty="0">
                <a:latin typeface="PingFang SC" charset="-122"/>
              </a:rPr>
              <a:t>年</a:t>
            </a:r>
            <a:r>
              <a:rPr lang="en-US" altLang="zh-CN" dirty="0">
                <a:latin typeface="PingFang SC" charset="-122"/>
              </a:rPr>
              <a:t>3</a:t>
            </a:r>
            <a:r>
              <a:rPr lang="zh-CN" altLang="en-US" dirty="0">
                <a:latin typeface="PingFang SC" charset="-122"/>
              </a:rPr>
              <a:t>月，短视频月活跃用户达</a:t>
            </a:r>
            <a:r>
              <a:rPr lang="en-US" altLang="zh-CN" dirty="0">
                <a:latin typeface="PingFang SC" charset="-122"/>
              </a:rPr>
              <a:t>4.6</a:t>
            </a:r>
            <a:r>
              <a:rPr lang="zh-CN" altLang="en-US" dirty="0">
                <a:latin typeface="PingFang SC" charset="-122"/>
              </a:rPr>
              <a:t>亿，同比增长</a:t>
            </a:r>
            <a:r>
              <a:rPr lang="en-US" altLang="zh-CN" dirty="0">
                <a:latin typeface="PingFang SC" charset="-122"/>
              </a:rPr>
              <a:t>14.37%</a:t>
            </a:r>
            <a:r>
              <a:rPr lang="zh-CN" altLang="en-US" dirty="0">
                <a:latin typeface="PingFang SC" charset="-122"/>
              </a:rPr>
              <a:t>，大约平均每两个移动网民中就有一个短视频用户。月使用总时长达</a:t>
            </a:r>
            <a:r>
              <a:rPr lang="en-US" altLang="zh-CN" dirty="0">
                <a:latin typeface="PingFang SC" charset="-122"/>
              </a:rPr>
              <a:t>67.3</a:t>
            </a:r>
            <a:r>
              <a:rPr lang="zh-CN" altLang="en-US" dirty="0">
                <a:latin typeface="PingFang SC" charset="-122"/>
              </a:rPr>
              <a:t>亿小时，人均单日启动次数有</a:t>
            </a:r>
            <a:r>
              <a:rPr lang="en-US" altLang="zh-CN" dirty="0">
                <a:latin typeface="PingFang SC" charset="-122"/>
              </a:rPr>
              <a:t>9.26</a:t>
            </a:r>
            <a:r>
              <a:rPr lang="zh-CN" altLang="en-US" dirty="0" smtClean="0">
                <a:latin typeface="PingFang SC" charset="-122"/>
              </a:rPr>
              <a:t>次。尤其</a:t>
            </a:r>
            <a:r>
              <a:rPr lang="zh-CN" altLang="en-US" dirty="0">
                <a:latin typeface="PingFang SC" charset="-122"/>
              </a:rPr>
              <a:t>是</a:t>
            </a:r>
            <a:r>
              <a:rPr lang="en-US" altLang="zh-CN" dirty="0">
                <a:latin typeface="PingFang SC" charset="-122"/>
              </a:rPr>
              <a:t>2017</a:t>
            </a:r>
            <a:r>
              <a:rPr lang="zh-CN" altLang="en-US" dirty="0">
                <a:latin typeface="PingFang SC" charset="-122"/>
              </a:rPr>
              <a:t>年</a:t>
            </a:r>
            <a:r>
              <a:rPr lang="en-US" altLang="zh-CN" dirty="0">
                <a:latin typeface="PingFang SC" charset="-122"/>
              </a:rPr>
              <a:t>7</a:t>
            </a:r>
            <a:r>
              <a:rPr lang="zh-CN" altLang="en-US" dirty="0">
                <a:latin typeface="PingFang SC" charset="-122"/>
              </a:rPr>
              <a:t>月份之后，短视频行业用户增长迅速，规模日益增大。</a:t>
            </a:r>
            <a:endParaRPr lang="zh-CN" altLang="en-US" b="0" i="0" dirty="0">
              <a:effectLst/>
              <a:latin typeface="PingFang SC" charset="-122"/>
            </a:endParaRPr>
          </a:p>
        </p:txBody>
      </p:sp>
      <p:pic>
        <p:nvPicPr>
          <p:cNvPr id="8" name="Picture 7"/>
          <p:cNvPicPr>
            <a:picLocks noChangeAspect="1"/>
          </p:cNvPicPr>
          <p:nvPr/>
        </p:nvPicPr>
        <p:blipFill>
          <a:blip r:embed="rId3"/>
          <a:stretch>
            <a:fillRect/>
          </a:stretch>
        </p:blipFill>
        <p:spPr>
          <a:xfrm>
            <a:off x="1488537" y="1960394"/>
            <a:ext cx="8790551" cy="4623286"/>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1562581285"/>
              </p:ext>
            </p:extLst>
          </p:nvPr>
        </p:nvGraphicFramePr>
        <p:xfrm>
          <a:off x="1718751" y="2162580"/>
          <a:ext cx="8560338" cy="2553113"/>
        </p:xfrm>
        <a:graphic>
          <a:graphicData uri="http://schemas.openxmlformats.org/drawingml/2006/table">
            <a:tbl>
              <a:tblPr firstRow="1" bandRow="1">
                <a:tableStyleId>{5C22544A-7EE6-4342-B048-85BDC9FD1C3A}</a:tableStyleId>
              </a:tblPr>
              <a:tblGrid>
                <a:gridCol w="4280169"/>
                <a:gridCol w="4280169"/>
              </a:tblGrid>
              <a:tr h="552611">
                <a:tc>
                  <a:txBody>
                    <a:bodyPr/>
                    <a:lstStyle/>
                    <a:p>
                      <a:r>
                        <a:rPr lang="zh-CN" altLang="en-US" dirty="0" smtClean="0"/>
                        <a:t>短视频平台</a:t>
                      </a:r>
                      <a:endParaRPr lang="en-US" dirty="0"/>
                    </a:p>
                  </a:txBody>
                  <a:tcPr/>
                </a:tc>
                <a:tc>
                  <a:txBody>
                    <a:bodyPr/>
                    <a:lstStyle/>
                    <a:p>
                      <a:r>
                        <a:rPr lang="zh-CN" altLang="en-US" dirty="0" smtClean="0"/>
                        <a:t>日均视频上传量（万）</a:t>
                      </a:r>
                      <a:endParaRPr lang="en-US" dirty="0"/>
                    </a:p>
                  </a:txBody>
                  <a:tcPr/>
                </a:tc>
              </a:tr>
              <a:tr h="583791">
                <a:tc>
                  <a:txBody>
                    <a:bodyPr/>
                    <a:lstStyle/>
                    <a:p>
                      <a:r>
                        <a:rPr lang="zh-CN" altLang="en-US" dirty="0" smtClean="0"/>
                        <a:t>快手</a:t>
                      </a:r>
                      <a:endParaRPr lang="en-US" dirty="0"/>
                    </a:p>
                  </a:txBody>
                  <a:tcPr/>
                </a:tc>
                <a:tc>
                  <a:txBody>
                    <a:bodyPr/>
                    <a:lstStyle/>
                    <a:p>
                      <a:r>
                        <a:rPr lang="en-US" altLang="zh-CN" dirty="0" smtClean="0"/>
                        <a:t>1500</a:t>
                      </a:r>
                      <a:endParaRPr lang="en-US" dirty="0"/>
                    </a:p>
                  </a:txBody>
                  <a:tcPr/>
                </a:tc>
              </a:tr>
              <a:tr h="832920">
                <a:tc>
                  <a:txBody>
                    <a:bodyPr/>
                    <a:lstStyle/>
                    <a:p>
                      <a:r>
                        <a:rPr lang="zh-CN" altLang="en-US" dirty="0" smtClean="0"/>
                        <a:t>今日头条旗下短视频平台</a:t>
                      </a:r>
                      <a:endParaRPr lang="en-US" dirty="0"/>
                    </a:p>
                  </a:txBody>
                  <a:tcPr/>
                </a:tc>
                <a:tc>
                  <a:txBody>
                    <a:bodyPr/>
                    <a:lstStyle/>
                    <a:p>
                      <a:r>
                        <a:rPr lang="en-US" altLang="zh-CN" dirty="0" smtClean="0"/>
                        <a:t>1500</a:t>
                      </a:r>
                      <a:endParaRPr lang="en-US" dirty="0"/>
                    </a:p>
                  </a:txBody>
                  <a:tcPr/>
                </a:tc>
              </a:tr>
              <a:tr h="583791">
                <a:tc>
                  <a:txBody>
                    <a:bodyPr/>
                    <a:lstStyle/>
                    <a:p>
                      <a:r>
                        <a:rPr lang="zh-CN" altLang="en-US" dirty="0" smtClean="0"/>
                        <a:t>秒拍</a:t>
                      </a:r>
                      <a:endParaRPr lang="en-US" dirty="0"/>
                    </a:p>
                  </a:txBody>
                  <a:tcPr/>
                </a:tc>
                <a:tc>
                  <a:txBody>
                    <a:bodyPr/>
                    <a:lstStyle/>
                    <a:p>
                      <a:r>
                        <a:rPr lang="en-US" altLang="zh-CN" dirty="0" smtClean="0"/>
                        <a:t>150</a:t>
                      </a:r>
                      <a:endParaRPr lang="en-US" dirty="0"/>
                    </a:p>
                  </a:txBody>
                  <a:tcPr/>
                </a:tc>
              </a:tr>
            </a:tbl>
          </a:graphicData>
        </a:graphic>
      </p:graphicFrame>
    </p:spTree>
    <p:extLst>
      <p:ext uri="{BB962C8B-B14F-4D97-AF65-F5344CB8AC3E}">
        <p14:creationId xmlns:p14="http://schemas.microsoft.com/office/powerpoint/2010/main" val="539292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 6"/>
          <p:cNvGrpSpPr/>
          <p:nvPr/>
        </p:nvGrpSpPr>
        <p:grpSpPr>
          <a:xfrm>
            <a:off x="0" y="347918"/>
            <a:ext cx="10279089" cy="523220"/>
            <a:chOff x="0" y="347918"/>
            <a:chExt cx="10279089" cy="523220"/>
          </a:xfrm>
        </p:grpSpPr>
        <p:grpSp>
          <p:nvGrpSpPr>
            <p:cNvPr id="8" name="组 7"/>
            <p:cNvGrpSpPr/>
            <p:nvPr/>
          </p:nvGrpSpPr>
          <p:grpSpPr>
            <a:xfrm>
              <a:off x="0" y="377689"/>
              <a:ext cx="638367" cy="457299"/>
              <a:chOff x="-1" y="678543"/>
              <a:chExt cx="725714" cy="519871"/>
            </a:xfrm>
          </p:grpSpPr>
          <p:sp>
            <p:nvSpPr>
              <p:cNvPr id="10" name="矩形 9"/>
              <p:cNvSpPr>
                <a:spLocks noChangeArrowheads="1"/>
              </p:cNvSpPr>
              <p:nvPr/>
            </p:nvSpPr>
            <p:spPr bwMode="auto">
              <a:xfrm rot="10800000">
                <a:off x="582836" y="678543"/>
                <a:ext cx="142877" cy="519867"/>
              </a:xfrm>
              <a:prstGeom prst="rect">
                <a:avLst/>
              </a:prstGeom>
              <a:solidFill>
                <a:srgbClr val="0D76C9"/>
              </a:solidFill>
              <a:ln w="9525">
                <a:noFill/>
                <a:miter lim="800000"/>
              </a:ln>
            </p:spPr>
            <p:txBody>
              <a:bodyPr anchor="ctr"/>
              <a:lstStyle/>
              <a:p>
                <a:pPr algn="ctr" eaLnBrk="1" hangingPunct="1"/>
                <a:endParaRPr lang="zh-CN" altLang="en-US">
                  <a:solidFill>
                    <a:srgbClr val="F3FEFF"/>
                  </a:solidFill>
                </a:endParaRPr>
              </a:p>
            </p:txBody>
          </p:sp>
          <p:sp>
            <p:nvSpPr>
              <p:cNvPr id="11" name="矩形 10"/>
              <p:cNvSpPr>
                <a:spLocks noChangeArrowheads="1"/>
              </p:cNvSpPr>
              <p:nvPr/>
            </p:nvSpPr>
            <p:spPr bwMode="auto">
              <a:xfrm>
                <a:off x="-1" y="678544"/>
                <a:ext cx="517708" cy="519870"/>
              </a:xfrm>
              <a:prstGeom prst="rect">
                <a:avLst/>
              </a:prstGeom>
              <a:solidFill>
                <a:srgbClr val="0D76C9"/>
              </a:solidFill>
              <a:ln w="9525">
                <a:noFill/>
                <a:miter lim="800000"/>
              </a:ln>
            </p:spPr>
            <p:txBody>
              <a:bodyPr anchor="ctr"/>
              <a:lstStyle/>
              <a:p>
                <a:pPr algn="ctr" eaLnBrk="1" hangingPunct="1"/>
                <a:endParaRPr lang="zh-CN" altLang="en-US">
                  <a:solidFill>
                    <a:srgbClr val="FFFFFF"/>
                  </a:solidFill>
                </a:endParaRPr>
              </a:p>
            </p:txBody>
          </p:sp>
        </p:grpSp>
        <p:sp>
          <p:nvSpPr>
            <p:cNvPr id="9" name="文本框 8"/>
            <p:cNvSpPr txBox="1">
              <a:spLocks noChangeArrowheads="1"/>
            </p:cNvSpPr>
            <p:nvPr/>
          </p:nvSpPr>
          <p:spPr bwMode="auto">
            <a:xfrm>
              <a:off x="695656" y="347918"/>
              <a:ext cx="958343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2800" b="1" dirty="0" smtClean="0">
                  <a:solidFill>
                    <a:srgbClr val="0D76C9"/>
                  </a:solidFill>
                  <a:latin typeface="微软雅黑" panose="020B0503020204020204" charset="-122"/>
                  <a:ea typeface="微软雅黑" panose="020B0503020204020204" charset="-122"/>
                </a:rPr>
                <a:t>互联网短视频特点</a:t>
              </a:r>
              <a:endParaRPr lang="zh-CN" altLang="en-US" sz="2800" b="1" dirty="0">
                <a:solidFill>
                  <a:srgbClr val="0D76C9"/>
                </a:solidFill>
                <a:latin typeface="微软雅黑" panose="020B0503020204020204" charset="-122"/>
                <a:ea typeface="微软雅黑" panose="020B0503020204020204" charset="-122"/>
              </a:endParaRPr>
            </a:p>
          </p:txBody>
        </p:sp>
      </p:grpSp>
      <p:sp>
        <p:nvSpPr>
          <p:cNvPr id="2" name="TextBox 1"/>
          <p:cNvSpPr txBox="1"/>
          <p:nvPr/>
        </p:nvSpPr>
        <p:spPr>
          <a:xfrm>
            <a:off x="695657" y="1261241"/>
            <a:ext cx="10813171" cy="1477328"/>
          </a:xfrm>
          <a:prstGeom prst="rect">
            <a:avLst/>
          </a:prstGeom>
          <a:noFill/>
        </p:spPr>
        <p:txBody>
          <a:bodyPr wrap="square" rtlCol="0">
            <a:spAutoFit/>
          </a:bodyPr>
          <a:lstStyle/>
          <a:p>
            <a:pPr marL="285750" indent="-285750">
              <a:buFont typeface="Arial" charset="0"/>
              <a:buChar char="•"/>
            </a:pPr>
            <a:r>
              <a:rPr lang="zh-CN" altLang="en-US" dirty="0" smtClean="0">
                <a:latin typeface="Microsoft YaHei" charset="-122"/>
                <a:ea typeface="Microsoft YaHei" charset="-122"/>
                <a:cs typeface="Microsoft YaHei" charset="-122"/>
              </a:rPr>
              <a:t>短视频传播成本低，有着质量参差不齐、负面</a:t>
            </a:r>
            <a:r>
              <a:rPr lang="zh-CN" altLang="en-US" dirty="0">
                <a:latin typeface="Microsoft YaHei" charset="-122"/>
                <a:ea typeface="Microsoft YaHei" charset="-122"/>
                <a:cs typeface="Microsoft YaHei" charset="-122"/>
              </a:rPr>
              <a:t>内容杀伤力大的</a:t>
            </a:r>
            <a:r>
              <a:rPr lang="zh-CN" altLang="en-US" dirty="0" smtClean="0">
                <a:latin typeface="Microsoft YaHei" charset="-122"/>
                <a:ea typeface="Microsoft YaHei" charset="-122"/>
                <a:cs typeface="Microsoft YaHei" charset="-122"/>
              </a:rPr>
              <a:t>特点</a:t>
            </a:r>
            <a:r>
              <a:rPr lang="zh-CN" altLang="en-US" dirty="0" smtClean="0">
                <a:latin typeface="Microsoft YaHei" charset="-122"/>
                <a:ea typeface="Microsoft YaHei" charset="-122"/>
                <a:cs typeface="Microsoft YaHei" charset="-122"/>
              </a:rPr>
              <a:t>。</a:t>
            </a:r>
            <a:endParaRPr lang="en-US" altLang="zh-CN" dirty="0" smtClean="0">
              <a:latin typeface="Microsoft YaHei" charset="-122"/>
              <a:ea typeface="Microsoft YaHei" charset="-122"/>
              <a:cs typeface="Microsoft YaHei" charset="-122"/>
            </a:endParaRPr>
          </a:p>
          <a:p>
            <a:pPr marL="285750" indent="-285750">
              <a:buFont typeface="Arial" charset="0"/>
              <a:buChar char="•"/>
            </a:pPr>
            <a:endParaRPr lang="en-US" altLang="zh-CN" dirty="0" smtClean="0">
              <a:latin typeface="Microsoft YaHei" charset="-122"/>
              <a:ea typeface="Microsoft YaHei" charset="-122"/>
              <a:cs typeface="Microsoft YaHei" charset="-122"/>
            </a:endParaRPr>
          </a:p>
          <a:p>
            <a:pPr marL="285750" indent="-285750">
              <a:buFont typeface="Arial" charset="0"/>
              <a:buChar char="•"/>
            </a:pPr>
            <a:r>
              <a:rPr lang="zh-CN" altLang="en-US" dirty="0">
                <a:latin typeface="Microsoft YaHei" charset="-122"/>
                <a:ea typeface="Microsoft YaHei" charset="-122"/>
                <a:cs typeface="Microsoft YaHei" charset="-122"/>
              </a:rPr>
              <a:t>数据量大。每天可产生数千万级视频。</a:t>
            </a:r>
            <a:endParaRPr lang="en-US" dirty="0">
              <a:latin typeface="Microsoft YaHei" charset="-122"/>
              <a:ea typeface="Microsoft YaHei" charset="-122"/>
              <a:cs typeface="Microsoft YaHei" charset="-122"/>
            </a:endParaRPr>
          </a:p>
          <a:p>
            <a:pPr marL="285750" indent="-285750">
              <a:buFont typeface="Arial" charset="0"/>
              <a:buChar char="•"/>
            </a:pPr>
            <a:endParaRPr lang="en-US" dirty="0" smtClean="0">
              <a:latin typeface="Microsoft YaHei" charset="-122"/>
              <a:ea typeface="Microsoft YaHei" charset="-122"/>
              <a:cs typeface="Microsoft YaHei" charset="-122"/>
            </a:endParaRPr>
          </a:p>
          <a:p>
            <a:pPr marL="285750" indent="-285750">
              <a:buFont typeface="Arial" charset="0"/>
              <a:buChar char="•"/>
            </a:pPr>
            <a:r>
              <a:rPr lang="zh-CN" altLang="en-US" dirty="0">
                <a:latin typeface="Microsoft YaHei" charset="-122"/>
                <a:ea typeface="Microsoft YaHei" charset="-122"/>
                <a:cs typeface="Microsoft YaHei" charset="-122"/>
              </a:rPr>
              <a:t>短视频内容碎片化，多维化</a:t>
            </a:r>
            <a:r>
              <a:rPr lang="zh-CN" altLang="en-US" dirty="0" smtClean="0">
                <a:latin typeface="Microsoft YaHei" charset="-122"/>
                <a:ea typeface="Microsoft YaHei" charset="-122"/>
                <a:cs typeface="Microsoft YaHei" charset="-122"/>
              </a:rPr>
              <a:t>。</a:t>
            </a:r>
            <a:endParaRPr 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31912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 6"/>
          <p:cNvGrpSpPr/>
          <p:nvPr/>
        </p:nvGrpSpPr>
        <p:grpSpPr>
          <a:xfrm>
            <a:off x="0" y="347918"/>
            <a:ext cx="10279089" cy="523220"/>
            <a:chOff x="0" y="347918"/>
            <a:chExt cx="10279089" cy="523220"/>
          </a:xfrm>
        </p:grpSpPr>
        <p:grpSp>
          <p:nvGrpSpPr>
            <p:cNvPr id="8" name="组 7"/>
            <p:cNvGrpSpPr/>
            <p:nvPr/>
          </p:nvGrpSpPr>
          <p:grpSpPr>
            <a:xfrm>
              <a:off x="0" y="377689"/>
              <a:ext cx="638367" cy="457299"/>
              <a:chOff x="-1" y="678543"/>
              <a:chExt cx="725714" cy="519871"/>
            </a:xfrm>
          </p:grpSpPr>
          <p:sp>
            <p:nvSpPr>
              <p:cNvPr id="10" name="矩形 9"/>
              <p:cNvSpPr>
                <a:spLocks noChangeArrowheads="1"/>
              </p:cNvSpPr>
              <p:nvPr/>
            </p:nvSpPr>
            <p:spPr bwMode="auto">
              <a:xfrm rot="10800000">
                <a:off x="582836" y="678543"/>
                <a:ext cx="142877" cy="519867"/>
              </a:xfrm>
              <a:prstGeom prst="rect">
                <a:avLst/>
              </a:prstGeom>
              <a:solidFill>
                <a:srgbClr val="0D76C9"/>
              </a:solidFill>
              <a:ln w="9525">
                <a:noFill/>
                <a:miter lim="800000"/>
              </a:ln>
            </p:spPr>
            <p:txBody>
              <a:bodyPr anchor="ctr"/>
              <a:lstStyle/>
              <a:p>
                <a:pPr algn="ctr" eaLnBrk="1" hangingPunct="1"/>
                <a:endParaRPr lang="zh-CN" altLang="en-US">
                  <a:solidFill>
                    <a:srgbClr val="F3FEFF"/>
                  </a:solidFill>
                </a:endParaRPr>
              </a:p>
            </p:txBody>
          </p:sp>
          <p:sp>
            <p:nvSpPr>
              <p:cNvPr id="11" name="矩形 10"/>
              <p:cNvSpPr>
                <a:spLocks noChangeArrowheads="1"/>
              </p:cNvSpPr>
              <p:nvPr/>
            </p:nvSpPr>
            <p:spPr bwMode="auto">
              <a:xfrm>
                <a:off x="-1" y="678544"/>
                <a:ext cx="517708" cy="519870"/>
              </a:xfrm>
              <a:prstGeom prst="rect">
                <a:avLst/>
              </a:prstGeom>
              <a:solidFill>
                <a:srgbClr val="0D76C9"/>
              </a:solidFill>
              <a:ln w="9525">
                <a:noFill/>
                <a:miter lim="800000"/>
              </a:ln>
            </p:spPr>
            <p:txBody>
              <a:bodyPr anchor="ctr"/>
              <a:lstStyle/>
              <a:p>
                <a:pPr algn="ctr" eaLnBrk="1" hangingPunct="1"/>
                <a:endParaRPr lang="zh-CN" altLang="en-US">
                  <a:solidFill>
                    <a:srgbClr val="FFFFFF"/>
                  </a:solidFill>
                </a:endParaRPr>
              </a:p>
            </p:txBody>
          </p:sp>
        </p:grpSp>
        <p:sp>
          <p:nvSpPr>
            <p:cNvPr id="9" name="文本框 8"/>
            <p:cNvSpPr txBox="1">
              <a:spLocks noChangeArrowheads="1"/>
            </p:cNvSpPr>
            <p:nvPr/>
          </p:nvSpPr>
          <p:spPr bwMode="auto">
            <a:xfrm>
              <a:off x="695656" y="347918"/>
              <a:ext cx="958343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2800" b="1" dirty="0" smtClean="0">
                  <a:solidFill>
                    <a:schemeClr val="accent1"/>
                  </a:solidFill>
                  <a:latin typeface="Microsoft YaHei" charset="-122"/>
                  <a:ea typeface="Microsoft YaHei" charset="-122"/>
                  <a:cs typeface="Microsoft YaHei" charset="-122"/>
                </a:rPr>
                <a:t>基于</a:t>
              </a:r>
              <a:r>
                <a:rPr lang="en-US" altLang="zh-CN" sz="2800" b="1" dirty="0" smtClean="0">
                  <a:solidFill>
                    <a:schemeClr val="accent1"/>
                  </a:solidFill>
                  <a:latin typeface="Microsoft YaHei" charset="-122"/>
                  <a:ea typeface="Microsoft YaHei" charset="-122"/>
                  <a:cs typeface="Microsoft YaHei" charset="-122"/>
                </a:rPr>
                <a:t>AI</a:t>
              </a:r>
              <a:r>
                <a:rPr lang="zh-CN" altLang="en-US" sz="2800" b="1" dirty="0" smtClean="0">
                  <a:solidFill>
                    <a:schemeClr val="accent1"/>
                  </a:solidFill>
                  <a:latin typeface="Microsoft YaHei" charset="-122"/>
                  <a:ea typeface="Microsoft YaHei" charset="-122"/>
                  <a:cs typeface="Microsoft YaHei" charset="-122"/>
                </a:rPr>
                <a:t>的</a:t>
              </a:r>
              <a:r>
                <a:rPr lang="en-US" sz="2800" b="1" dirty="0" smtClean="0">
                  <a:solidFill>
                    <a:schemeClr val="accent1"/>
                  </a:solidFill>
                  <a:latin typeface="Microsoft YaHei" charset="-122"/>
                  <a:ea typeface="Microsoft YaHei" charset="-122"/>
                  <a:cs typeface="Microsoft YaHei" charset="-122"/>
                </a:rPr>
                <a:t>智能化视频分析</a:t>
              </a:r>
              <a:endParaRPr lang="zh-CN" altLang="en-US" sz="2800" b="1" dirty="0">
                <a:solidFill>
                  <a:schemeClr val="accent1"/>
                </a:solidFill>
                <a:latin typeface="Microsoft YaHei" charset="-122"/>
                <a:ea typeface="Microsoft YaHei" charset="-122"/>
                <a:cs typeface="Microsoft YaHei" charset="-122"/>
              </a:endParaRPr>
            </a:p>
          </p:txBody>
        </p:sp>
      </p:grpSp>
      <p:sp>
        <p:nvSpPr>
          <p:cNvPr id="3" name="Rectangle 2"/>
          <p:cNvSpPr/>
          <p:nvPr/>
        </p:nvSpPr>
        <p:spPr>
          <a:xfrm>
            <a:off x="1711235" y="4781008"/>
            <a:ext cx="2168434" cy="548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机器学习算法</a:t>
            </a:r>
            <a:endParaRPr lang="en-US" dirty="0"/>
          </a:p>
        </p:txBody>
      </p:sp>
      <p:sp>
        <p:nvSpPr>
          <p:cNvPr id="4" name="Rectangle 3"/>
          <p:cNvSpPr/>
          <p:nvPr/>
        </p:nvSpPr>
        <p:spPr>
          <a:xfrm>
            <a:off x="4624251" y="3039628"/>
            <a:ext cx="2090057" cy="7093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视频内容分析</a:t>
            </a:r>
            <a:endParaRPr lang="en-US" dirty="0"/>
          </a:p>
        </p:txBody>
      </p:sp>
      <p:sp>
        <p:nvSpPr>
          <p:cNvPr id="6" name="Rectangle 5"/>
          <p:cNvSpPr/>
          <p:nvPr/>
        </p:nvSpPr>
        <p:spPr>
          <a:xfrm>
            <a:off x="7315199" y="4767945"/>
            <a:ext cx="2338251" cy="548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GPU+CPU+NovuTensor</a:t>
            </a:r>
            <a:r>
              <a:rPr lang="zh-CN" altLang="en-US" dirty="0" smtClean="0"/>
              <a:t> 算力</a:t>
            </a:r>
            <a:endParaRPr lang="en-US" dirty="0"/>
          </a:p>
        </p:txBody>
      </p:sp>
      <p:sp>
        <p:nvSpPr>
          <p:cNvPr id="12" name="Rectangle 11"/>
          <p:cNvSpPr/>
          <p:nvPr/>
        </p:nvSpPr>
        <p:spPr>
          <a:xfrm>
            <a:off x="4624251" y="1567544"/>
            <a:ext cx="2103120" cy="692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海量视频数据</a:t>
            </a:r>
            <a:endParaRPr lang="en-US" dirty="0"/>
          </a:p>
        </p:txBody>
      </p:sp>
      <p:cxnSp>
        <p:nvCxnSpPr>
          <p:cNvPr id="22" name="Elbow Connector 21"/>
          <p:cNvCxnSpPr/>
          <p:nvPr/>
        </p:nvCxnSpPr>
        <p:spPr>
          <a:xfrm>
            <a:off x="6910251" y="3357154"/>
            <a:ext cx="1743891" cy="1319349"/>
          </a:xfrm>
          <a:prstGeom prst="bentConnector2">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p:cNvCxnSpPr/>
          <p:nvPr/>
        </p:nvCxnSpPr>
        <p:spPr>
          <a:xfrm rot="10800000" flipV="1">
            <a:off x="2704014" y="3355121"/>
            <a:ext cx="1554479" cy="1360572"/>
          </a:xfrm>
          <a:prstGeom prst="bentConnector2">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Left Arrow 25"/>
          <p:cNvSpPr/>
          <p:nvPr/>
        </p:nvSpPr>
        <p:spPr>
          <a:xfrm>
            <a:off x="4650377" y="4885509"/>
            <a:ext cx="1920240" cy="3918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own Arrow 26"/>
          <p:cNvSpPr/>
          <p:nvPr/>
        </p:nvSpPr>
        <p:spPr>
          <a:xfrm flipH="1">
            <a:off x="5512527" y="2390503"/>
            <a:ext cx="326571" cy="5225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19212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 6"/>
          <p:cNvGrpSpPr/>
          <p:nvPr/>
        </p:nvGrpSpPr>
        <p:grpSpPr>
          <a:xfrm>
            <a:off x="0" y="347918"/>
            <a:ext cx="10279089" cy="523220"/>
            <a:chOff x="0" y="347918"/>
            <a:chExt cx="10279089" cy="523220"/>
          </a:xfrm>
        </p:grpSpPr>
        <p:grpSp>
          <p:nvGrpSpPr>
            <p:cNvPr id="4" name="组 7"/>
            <p:cNvGrpSpPr/>
            <p:nvPr/>
          </p:nvGrpSpPr>
          <p:grpSpPr>
            <a:xfrm>
              <a:off x="0" y="377689"/>
              <a:ext cx="638367" cy="457299"/>
              <a:chOff x="-1" y="678543"/>
              <a:chExt cx="725714" cy="519871"/>
            </a:xfrm>
          </p:grpSpPr>
          <p:sp>
            <p:nvSpPr>
              <p:cNvPr id="6" name="矩形 9"/>
              <p:cNvSpPr>
                <a:spLocks noChangeArrowheads="1"/>
              </p:cNvSpPr>
              <p:nvPr/>
            </p:nvSpPr>
            <p:spPr bwMode="auto">
              <a:xfrm rot="10800000">
                <a:off x="582836" y="678543"/>
                <a:ext cx="142877" cy="519867"/>
              </a:xfrm>
              <a:prstGeom prst="rect">
                <a:avLst/>
              </a:prstGeom>
              <a:solidFill>
                <a:srgbClr val="0D76C9"/>
              </a:solidFill>
              <a:ln w="9525">
                <a:noFill/>
                <a:miter lim="800000"/>
              </a:ln>
            </p:spPr>
            <p:txBody>
              <a:bodyPr anchor="ctr"/>
              <a:lstStyle/>
              <a:p>
                <a:pPr algn="ctr" eaLnBrk="1" hangingPunct="1"/>
                <a:endParaRPr lang="zh-CN" altLang="en-US">
                  <a:solidFill>
                    <a:srgbClr val="F3FEFF"/>
                  </a:solidFill>
                </a:endParaRPr>
              </a:p>
            </p:txBody>
          </p:sp>
          <p:sp>
            <p:nvSpPr>
              <p:cNvPr id="7" name="矩形 10"/>
              <p:cNvSpPr>
                <a:spLocks noChangeArrowheads="1"/>
              </p:cNvSpPr>
              <p:nvPr/>
            </p:nvSpPr>
            <p:spPr bwMode="auto">
              <a:xfrm>
                <a:off x="-1" y="678544"/>
                <a:ext cx="517708" cy="519870"/>
              </a:xfrm>
              <a:prstGeom prst="rect">
                <a:avLst/>
              </a:prstGeom>
              <a:solidFill>
                <a:srgbClr val="0D76C9"/>
              </a:solidFill>
              <a:ln w="9525">
                <a:noFill/>
                <a:miter lim="800000"/>
              </a:ln>
            </p:spPr>
            <p:txBody>
              <a:bodyPr anchor="ctr"/>
              <a:lstStyle/>
              <a:p>
                <a:pPr algn="ctr" eaLnBrk="1" hangingPunct="1"/>
                <a:endParaRPr lang="zh-CN" altLang="en-US">
                  <a:solidFill>
                    <a:srgbClr val="FFFFFF"/>
                  </a:solidFill>
                </a:endParaRPr>
              </a:p>
            </p:txBody>
          </p:sp>
        </p:grpSp>
        <p:sp>
          <p:nvSpPr>
            <p:cNvPr id="5" name="文本框 8"/>
            <p:cNvSpPr txBox="1">
              <a:spLocks noChangeArrowheads="1"/>
            </p:cNvSpPr>
            <p:nvPr/>
          </p:nvSpPr>
          <p:spPr bwMode="auto">
            <a:xfrm>
              <a:off x="695656" y="347918"/>
              <a:ext cx="958343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2800" b="1" dirty="0" smtClean="0">
                  <a:solidFill>
                    <a:schemeClr val="accent1"/>
                  </a:solidFill>
                  <a:latin typeface="Microsoft YaHei" charset="-122"/>
                  <a:ea typeface="Microsoft YaHei" charset="-122"/>
                  <a:cs typeface="Microsoft YaHei" charset="-122"/>
                </a:rPr>
                <a:t>基于</a:t>
              </a:r>
              <a:r>
                <a:rPr lang="en-US" altLang="zh-CN" sz="2800" b="1" dirty="0" smtClean="0">
                  <a:solidFill>
                    <a:schemeClr val="accent1"/>
                  </a:solidFill>
                  <a:latin typeface="Microsoft YaHei" charset="-122"/>
                  <a:ea typeface="Microsoft YaHei" charset="-122"/>
                  <a:cs typeface="Microsoft YaHei" charset="-122"/>
                </a:rPr>
                <a:t>AI</a:t>
              </a:r>
              <a:r>
                <a:rPr lang="zh-CN" altLang="en-US" sz="2800" b="1" dirty="0" smtClean="0">
                  <a:solidFill>
                    <a:schemeClr val="accent1"/>
                  </a:solidFill>
                  <a:latin typeface="Microsoft YaHei" charset="-122"/>
                  <a:ea typeface="Microsoft YaHei" charset="-122"/>
                  <a:cs typeface="Microsoft YaHei" charset="-122"/>
                </a:rPr>
                <a:t>的视频内容分析平台</a:t>
              </a:r>
              <a:r>
                <a:rPr lang="en-US" altLang="zh-CN" sz="2800" b="1" dirty="0" smtClean="0">
                  <a:solidFill>
                    <a:schemeClr val="accent1"/>
                  </a:solidFill>
                  <a:latin typeface="Microsoft YaHei" charset="-122"/>
                  <a:ea typeface="Microsoft YaHei" charset="-122"/>
                  <a:cs typeface="Microsoft YaHei" charset="-122"/>
                </a:rPr>
                <a:t>——</a:t>
              </a:r>
              <a:r>
                <a:rPr lang="zh-CN" altLang="en-US" sz="2800" b="1" dirty="0" smtClean="0">
                  <a:solidFill>
                    <a:schemeClr val="accent1"/>
                  </a:solidFill>
                  <a:latin typeface="Microsoft YaHei" charset="-122"/>
                  <a:ea typeface="Microsoft YaHei" charset="-122"/>
                  <a:cs typeface="Microsoft YaHei" charset="-122"/>
                </a:rPr>
                <a:t>产品功能</a:t>
              </a:r>
              <a:endParaRPr lang="zh-CN" altLang="en-US" sz="2800" b="1" dirty="0">
                <a:solidFill>
                  <a:schemeClr val="accent1"/>
                </a:solidFill>
                <a:latin typeface="Microsoft YaHei" charset="-122"/>
                <a:ea typeface="Microsoft YaHei" charset="-122"/>
                <a:cs typeface="Microsoft YaHei" charset="-122"/>
              </a:endParaRPr>
            </a:p>
          </p:txBody>
        </p:sp>
      </p:grpSp>
      <p:pic>
        <p:nvPicPr>
          <p:cNvPr id="2" name="Picture 1"/>
          <p:cNvPicPr>
            <a:picLocks noChangeAspect="1"/>
          </p:cNvPicPr>
          <p:nvPr/>
        </p:nvPicPr>
        <p:blipFill>
          <a:blip r:embed="rId3"/>
          <a:stretch>
            <a:fillRect/>
          </a:stretch>
        </p:blipFill>
        <p:spPr>
          <a:xfrm>
            <a:off x="0" y="919546"/>
            <a:ext cx="12192000" cy="5018908"/>
          </a:xfrm>
          <a:prstGeom prst="rect">
            <a:avLst/>
          </a:prstGeom>
        </p:spPr>
      </p:pic>
    </p:spTree>
    <p:extLst>
      <p:ext uri="{BB962C8B-B14F-4D97-AF65-F5344CB8AC3E}">
        <p14:creationId xmlns:p14="http://schemas.microsoft.com/office/powerpoint/2010/main" val="14359501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6"/>
          <p:cNvGrpSpPr/>
          <p:nvPr/>
        </p:nvGrpSpPr>
        <p:grpSpPr>
          <a:xfrm>
            <a:off x="0" y="347918"/>
            <a:ext cx="10279089" cy="523220"/>
            <a:chOff x="0" y="347918"/>
            <a:chExt cx="10279089" cy="523220"/>
          </a:xfrm>
        </p:grpSpPr>
        <p:grpSp>
          <p:nvGrpSpPr>
            <p:cNvPr id="3" name="组 7"/>
            <p:cNvGrpSpPr/>
            <p:nvPr/>
          </p:nvGrpSpPr>
          <p:grpSpPr>
            <a:xfrm>
              <a:off x="0" y="377689"/>
              <a:ext cx="638367" cy="457299"/>
              <a:chOff x="-1" y="678543"/>
              <a:chExt cx="725714" cy="519871"/>
            </a:xfrm>
          </p:grpSpPr>
          <p:sp>
            <p:nvSpPr>
              <p:cNvPr id="5" name="矩形 9"/>
              <p:cNvSpPr>
                <a:spLocks noChangeArrowheads="1"/>
              </p:cNvSpPr>
              <p:nvPr/>
            </p:nvSpPr>
            <p:spPr bwMode="auto">
              <a:xfrm rot="10800000">
                <a:off x="582836" y="678543"/>
                <a:ext cx="142877" cy="519867"/>
              </a:xfrm>
              <a:prstGeom prst="rect">
                <a:avLst/>
              </a:prstGeom>
              <a:solidFill>
                <a:srgbClr val="0D76C9"/>
              </a:solidFill>
              <a:ln w="9525">
                <a:noFill/>
                <a:miter lim="800000"/>
              </a:ln>
            </p:spPr>
            <p:txBody>
              <a:bodyPr anchor="ctr"/>
              <a:lstStyle/>
              <a:p>
                <a:pPr algn="ctr" eaLnBrk="1" hangingPunct="1"/>
                <a:endParaRPr lang="zh-CN" altLang="en-US">
                  <a:solidFill>
                    <a:srgbClr val="F3FEFF"/>
                  </a:solidFill>
                </a:endParaRPr>
              </a:p>
            </p:txBody>
          </p:sp>
          <p:sp>
            <p:nvSpPr>
              <p:cNvPr id="6" name="矩形 10"/>
              <p:cNvSpPr>
                <a:spLocks noChangeArrowheads="1"/>
              </p:cNvSpPr>
              <p:nvPr/>
            </p:nvSpPr>
            <p:spPr bwMode="auto">
              <a:xfrm>
                <a:off x="-1" y="678544"/>
                <a:ext cx="517708" cy="519870"/>
              </a:xfrm>
              <a:prstGeom prst="rect">
                <a:avLst/>
              </a:prstGeom>
              <a:solidFill>
                <a:srgbClr val="0D76C9"/>
              </a:solidFill>
              <a:ln w="9525">
                <a:noFill/>
                <a:miter lim="800000"/>
              </a:ln>
            </p:spPr>
            <p:txBody>
              <a:bodyPr anchor="ctr"/>
              <a:lstStyle/>
              <a:p>
                <a:pPr algn="ctr" eaLnBrk="1" hangingPunct="1"/>
                <a:endParaRPr lang="zh-CN" altLang="en-US">
                  <a:solidFill>
                    <a:srgbClr val="FFFFFF"/>
                  </a:solidFill>
                </a:endParaRPr>
              </a:p>
            </p:txBody>
          </p:sp>
        </p:grpSp>
        <p:sp>
          <p:nvSpPr>
            <p:cNvPr id="4" name="文本框 8"/>
            <p:cNvSpPr txBox="1">
              <a:spLocks noChangeArrowheads="1"/>
            </p:cNvSpPr>
            <p:nvPr/>
          </p:nvSpPr>
          <p:spPr bwMode="auto">
            <a:xfrm>
              <a:off x="695656" y="347918"/>
              <a:ext cx="958343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2800" b="1" dirty="0" smtClean="0">
                  <a:solidFill>
                    <a:schemeClr val="accent1"/>
                  </a:solidFill>
                  <a:latin typeface="Microsoft YaHei" charset="-122"/>
                  <a:ea typeface="Microsoft YaHei" charset="-122"/>
                  <a:cs typeface="Microsoft YaHei" charset="-122"/>
                </a:rPr>
                <a:t>基于</a:t>
              </a:r>
              <a:r>
                <a:rPr lang="en-US" altLang="zh-CN" sz="2800" b="1" dirty="0" smtClean="0">
                  <a:solidFill>
                    <a:schemeClr val="accent1"/>
                  </a:solidFill>
                  <a:latin typeface="Microsoft YaHei" charset="-122"/>
                  <a:ea typeface="Microsoft YaHei" charset="-122"/>
                  <a:cs typeface="Microsoft YaHei" charset="-122"/>
                </a:rPr>
                <a:t>AI</a:t>
              </a:r>
              <a:r>
                <a:rPr lang="zh-CN" altLang="en-US" sz="2800" b="1" dirty="0" smtClean="0">
                  <a:solidFill>
                    <a:schemeClr val="accent1"/>
                  </a:solidFill>
                  <a:latin typeface="Microsoft YaHei" charset="-122"/>
                  <a:ea typeface="Microsoft YaHei" charset="-122"/>
                  <a:cs typeface="Microsoft YaHei" charset="-122"/>
                </a:rPr>
                <a:t>的视频内容分析平台</a:t>
              </a:r>
              <a:r>
                <a:rPr lang="en-US" altLang="zh-CN" sz="2800" b="1" dirty="0" smtClean="0">
                  <a:solidFill>
                    <a:schemeClr val="accent1"/>
                  </a:solidFill>
                  <a:latin typeface="Microsoft YaHei" charset="-122"/>
                  <a:ea typeface="Microsoft YaHei" charset="-122"/>
                  <a:cs typeface="Microsoft YaHei" charset="-122"/>
                </a:rPr>
                <a:t>——</a:t>
              </a:r>
              <a:r>
                <a:rPr lang="zh-CN" altLang="en-US" sz="2800" b="1" dirty="0" smtClean="0">
                  <a:solidFill>
                    <a:schemeClr val="accent1"/>
                  </a:solidFill>
                  <a:latin typeface="Microsoft YaHei" charset="-122"/>
                  <a:ea typeface="Microsoft YaHei" charset="-122"/>
                  <a:cs typeface="Microsoft YaHei" charset="-122"/>
                </a:rPr>
                <a:t>产品功能</a:t>
              </a:r>
              <a:endParaRPr lang="zh-CN" altLang="en-US" sz="2800" b="1" dirty="0">
                <a:solidFill>
                  <a:schemeClr val="accent1"/>
                </a:solidFill>
                <a:latin typeface="Microsoft YaHei" charset="-122"/>
                <a:ea typeface="Microsoft YaHei" charset="-122"/>
                <a:cs typeface="Microsoft YaHei" charset="-122"/>
              </a:endParaRPr>
            </a:p>
          </p:txBody>
        </p:sp>
      </p:grpSp>
      <p:pic>
        <p:nvPicPr>
          <p:cNvPr id="8" name="Picture 7"/>
          <p:cNvPicPr>
            <a:picLocks noChangeAspect="1"/>
          </p:cNvPicPr>
          <p:nvPr/>
        </p:nvPicPr>
        <p:blipFill>
          <a:blip r:embed="rId3"/>
          <a:stretch>
            <a:fillRect/>
          </a:stretch>
        </p:blipFill>
        <p:spPr>
          <a:xfrm>
            <a:off x="0" y="1608632"/>
            <a:ext cx="12192000" cy="3640736"/>
          </a:xfrm>
          <a:prstGeom prst="rect">
            <a:avLst/>
          </a:prstGeom>
        </p:spPr>
      </p:pic>
    </p:spTree>
    <p:extLst>
      <p:ext uri="{BB962C8B-B14F-4D97-AF65-F5344CB8AC3E}">
        <p14:creationId xmlns:p14="http://schemas.microsoft.com/office/powerpoint/2010/main" val="14270566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 6"/>
          <p:cNvGrpSpPr/>
          <p:nvPr/>
        </p:nvGrpSpPr>
        <p:grpSpPr>
          <a:xfrm>
            <a:off x="0" y="347918"/>
            <a:ext cx="10279089" cy="523220"/>
            <a:chOff x="0" y="347918"/>
            <a:chExt cx="10279089" cy="523220"/>
          </a:xfrm>
        </p:grpSpPr>
        <p:grpSp>
          <p:nvGrpSpPr>
            <p:cNvPr id="4" name="组 7"/>
            <p:cNvGrpSpPr/>
            <p:nvPr/>
          </p:nvGrpSpPr>
          <p:grpSpPr>
            <a:xfrm>
              <a:off x="0" y="377689"/>
              <a:ext cx="638367" cy="457299"/>
              <a:chOff x="-1" y="678543"/>
              <a:chExt cx="725714" cy="519871"/>
            </a:xfrm>
          </p:grpSpPr>
          <p:sp>
            <p:nvSpPr>
              <p:cNvPr id="6" name="矩形 9"/>
              <p:cNvSpPr>
                <a:spLocks noChangeArrowheads="1"/>
              </p:cNvSpPr>
              <p:nvPr/>
            </p:nvSpPr>
            <p:spPr bwMode="auto">
              <a:xfrm rot="10800000">
                <a:off x="582836" y="678543"/>
                <a:ext cx="142877" cy="519867"/>
              </a:xfrm>
              <a:prstGeom prst="rect">
                <a:avLst/>
              </a:prstGeom>
              <a:solidFill>
                <a:srgbClr val="0D76C9"/>
              </a:solidFill>
              <a:ln w="9525">
                <a:noFill/>
                <a:miter lim="800000"/>
              </a:ln>
            </p:spPr>
            <p:txBody>
              <a:bodyPr anchor="ctr"/>
              <a:lstStyle/>
              <a:p>
                <a:pPr algn="ctr" eaLnBrk="1" hangingPunct="1"/>
                <a:endParaRPr lang="zh-CN" altLang="en-US">
                  <a:solidFill>
                    <a:srgbClr val="F3FEFF"/>
                  </a:solidFill>
                </a:endParaRPr>
              </a:p>
            </p:txBody>
          </p:sp>
          <p:sp>
            <p:nvSpPr>
              <p:cNvPr id="7" name="矩形 10"/>
              <p:cNvSpPr>
                <a:spLocks noChangeArrowheads="1"/>
              </p:cNvSpPr>
              <p:nvPr/>
            </p:nvSpPr>
            <p:spPr bwMode="auto">
              <a:xfrm>
                <a:off x="-1" y="678544"/>
                <a:ext cx="517708" cy="519870"/>
              </a:xfrm>
              <a:prstGeom prst="rect">
                <a:avLst/>
              </a:prstGeom>
              <a:solidFill>
                <a:srgbClr val="0D76C9"/>
              </a:solidFill>
              <a:ln w="9525">
                <a:noFill/>
                <a:miter lim="800000"/>
              </a:ln>
            </p:spPr>
            <p:txBody>
              <a:bodyPr anchor="ctr"/>
              <a:lstStyle/>
              <a:p>
                <a:pPr algn="ctr" eaLnBrk="1" hangingPunct="1"/>
                <a:endParaRPr lang="zh-CN" altLang="en-US">
                  <a:solidFill>
                    <a:srgbClr val="FFFFFF"/>
                  </a:solidFill>
                </a:endParaRPr>
              </a:p>
            </p:txBody>
          </p:sp>
        </p:grpSp>
        <p:sp>
          <p:nvSpPr>
            <p:cNvPr id="5" name="文本框 8"/>
            <p:cNvSpPr txBox="1">
              <a:spLocks noChangeArrowheads="1"/>
            </p:cNvSpPr>
            <p:nvPr/>
          </p:nvSpPr>
          <p:spPr bwMode="auto">
            <a:xfrm>
              <a:off x="695656" y="347918"/>
              <a:ext cx="958343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2800" b="1" dirty="0">
                  <a:solidFill>
                    <a:schemeClr val="accent1"/>
                  </a:solidFill>
                  <a:latin typeface="Microsoft YaHei" charset="-122"/>
                  <a:ea typeface="Microsoft YaHei" charset="-122"/>
                  <a:cs typeface="Microsoft YaHei" charset="-122"/>
                </a:rPr>
                <a:t>基于</a:t>
              </a:r>
              <a:r>
                <a:rPr lang="en-US" altLang="zh-CN" sz="2800" b="1" dirty="0">
                  <a:solidFill>
                    <a:schemeClr val="accent1"/>
                  </a:solidFill>
                  <a:latin typeface="Microsoft YaHei" charset="-122"/>
                  <a:ea typeface="Microsoft YaHei" charset="-122"/>
                  <a:cs typeface="Microsoft YaHei" charset="-122"/>
                </a:rPr>
                <a:t>AI</a:t>
              </a:r>
              <a:r>
                <a:rPr lang="zh-CN" altLang="en-US" sz="2800" b="1" dirty="0">
                  <a:solidFill>
                    <a:schemeClr val="accent1"/>
                  </a:solidFill>
                  <a:latin typeface="Microsoft YaHei" charset="-122"/>
                  <a:ea typeface="Microsoft YaHei" charset="-122"/>
                  <a:cs typeface="Microsoft YaHei" charset="-122"/>
                </a:rPr>
                <a:t>的视频内容分析</a:t>
              </a:r>
              <a:r>
                <a:rPr lang="zh-CN" altLang="en-US" sz="2800" b="1" dirty="0" smtClean="0">
                  <a:solidFill>
                    <a:schemeClr val="accent1"/>
                  </a:solidFill>
                  <a:latin typeface="Microsoft YaHei" charset="-122"/>
                  <a:ea typeface="Microsoft YaHei" charset="-122"/>
                  <a:cs typeface="Microsoft YaHei" charset="-122"/>
                </a:rPr>
                <a:t>平台</a:t>
              </a:r>
              <a:r>
                <a:rPr lang="en-US" altLang="zh-CN" sz="2800" b="1" dirty="0" smtClean="0">
                  <a:solidFill>
                    <a:schemeClr val="accent1"/>
                  </a:solidFill>
                  <a:latin typeface="Microsoft YaHei" charset="-122"/>
                  <a:ea typeface="Microsoft YaHei" charset="-122"/>
                  <a:cs typeface="Microsoft YaHei" charset="-122"/>
                </a:rPr>
                <a:t>——</a:t>
              </a:r>
              <a:r>
                <a:rPr lang="zh-CN" altLang="en-US" sz="2800" b="1" dirty="0" smtClean="0">
                  <a:solidFill>
                    <a:schemeClr val="accent1"/>
                  </a:solidFill>
                  <a:latin typeface="Microsoft YaHei" charset="-122"/>
                  <a:ea typeface="Microsoft YaHei" charset="-122"/>
                  <a:cs typeface="Microsoft YaHei" charset="-122"/>
                </a:rPr>
                <a:t>分层结构</a:t>
              </a:r>
              <a:endParaRPr lang="zh-CN" altLang="en-US" sz="2800" b="1" dirty="0">
                <a:solidFill>
                  <a:schemeClr val="accent1"/>
                </a:solidFill>
                <a:latin typeface="Microsoft YaHei" charset="-122"/>
                <a:ea typeface="Microsoft YaHei" charset="-122"/>
                <a:cs typeface="Microsoft YaHei" charset="-122"/>
              </a:endParaRPr>
            </a:p>
          </p:txBody>
        </p:sp>
      </p:grpSp>
      <p:sp>
        <p:nvSpPr>
          <p:cNvPr id="8" name="TextBox 7"/>
          <p:cNvSpPr txBox="1"/>
          <p:nvPr/>
        </p:nvSpPr>
        <p:spPr>
          <a:xfrm>
            <a:off x="1332411" y="1593670"/>
            <a:ext cx="1854926" cy="369332"/>
          </a:xfrm>
          <a:prstGeom prst="rect">
            <a:avLst/>
          </a:prstGeom>
          <a:noFill/>
        </p:spPr>
        <p:txBody>
          <a:bodyPr wrap="square" rtlCol="0">
            <a:spAutoFit/>
          </a:bodyPr>
          <a:lstStyle/>
          <a:p>
            <a:r>
              <a:rPr lang="zh-CN" altLang="en-US" dirty="0" smtClean="0"/>
              <a:t>视频处理框架层</a:t>
            </a:r>
            <a:endParaRPr lang="en-US" dirty="0"/>
          </a:p>
        </p:txBody>
      </p:sp>
      <p:sp>
        <p:nvSpPr>
          <p:cNvPr id="9" name="Rounded Rectangle 8"/>
          <p:cNvSpPr/>
          <p:nvPr/>
        </p:nvSpPr>
        <p:spPr>
          <a:xfrm>
            <a:off x="3905791" y="1488409"/>
            <a:ext cx="1724297" cy="5130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accent1"/>
                </a:solidFill>
              </a:rPr>
              <a:t>视频</a:t>
            </a:r>
            <a:r>
              <a:rPr lang="en-US" altLang="zh-CN" dirty="0" smtClean="0">
                <a:solidFill>
                  <a:schemeClr val="accent1"/>
                </a:solidFill>
              </a:rPr>
              <a:t>/</a:t>
            </a:r>
            <a:r>
              <a:rPr lang="zh-CN" altLang="en-US" dirty="0" smtClean="0">
                <a:solidFill>
                  <a:schemeClr val="accent1"/>
                </a:solidFill>
              </a:rPr>
              <a:t>图像下载</a:t>
            </a:r>
            <a:endParaRPr lang="en-US" dirty="0">
              <a:solidFill>
                <a:schemeClr val="accent1"/>
              </a:solidFill>
            </a:endParaRPr>
          </a:p>
        </p:txBody>
      </p:sp>
      <p:sp>
        <p:nvSpPr>
          <p:cNvPr id="11" name="Rounded Rectangle 10"/>
          <p:cNvSpPr/>
          <p:nvPr/>
        </p:nvSpPr>
        <p:spPr>
          <a:xfrm>
            <a:off x="8242663" y="1488409"/>
            <a:ext cx="1724297" cy="5130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accent1"/>
                </a:solidFill>
              </a:rPr>
              <a:t>图像预处理</a:t>
            </a:r>
            <a:endParaRPr lang="en-US" dirty="0">
              <a:solidFill>
                <a:schemeClr val="accent1"/>
              </a:solidFill>
            </a:endParaRPr>
          </a:p>
        </p:txBody>
      </p:sp>
      <p:sp>
        <p:nvSpPr>
          <p:cNvPr id="13" name="TextBox 12"/>
          <p:cNvSpPr txBox="1"/>
          <p:nvPr/>
        </p:nvSpPr>
        <p:spPr>
          <a:xfrm>
            <a:off x="1332411" y="2500868"/>
            <a:ext cx="1854926" cy="369332"/>
          </a:xfrm>
          <a:prstGeom prst="rect">
            <a:avLst/>
          </a:prstGeom>
          <a:noFill/>
        </p:spPr>
        <p:txBody>
          <a:bodyPr wrap="square" rtlCol="0">
            <a:spAutoFit/>
          </a:bodyPr>
          <a:lstStyle/>
          <a:p>
            <a:r>
              <a:rPr lang="zh-CN" altLang="en-US" dirty="0" smtClean="0"/>
              <a:t>深度学习框架层</a:t>
            </a:r>
            <a:endParaRPr lang="en-US" dirty="0"/>
          </a:p>
        </p:txBody>
      </p:sp>
      <p:sp>
        <p:nvSpPr>
          <p:cNvPr id="14" name="Rounded Rectangle 13"/>
          <p:cNvSpPr/>
          <p:nvPr/>
        </p:nvSpPr>
        <p:spPr>
          <a:xfrm>
            <a:off x="5630089" y="2429021"/>
            <a:ext cx="1175659" cy="5130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accent1"/>
                </a:solidFill>
              </a:rPr>
              <a:t>Caffe</a:t>
            </a:r>
            <a:endParaRPr lang="en-US" dirty="0">
              <a:solidFill>
                <a:schemeClr val="accent1"/>
              </a:solidFill>
            </a:endParaRPr>
          </a:p>
        </p:txBody>
      </p:sp>
      <p:sp>
        <p:nvSpPr>
          <p:cNvPr id="15" name="Rounded Rectangle 14"/>
          <p:cNvSpPr/>
          <p:nvPr/>
        </p:nvSpPr>
        <p:spPr>
          <a:xfrm>
            <a:off x="7105869" y="2434882"/>
            <a:ext cx="1222350" cy="51302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accent1"/>
                </a:solidFill>
              </a:rPr>
              <a:t>TensorRT</a:t>
            </a:r>
            <a:endParaRPr lang="en-US" dirty="0">
              <a:solidFill>
                <a:schemeClr val="accent1"/>
              </a:solidFill>
            </a:endParaRPr>
          </a:p>
        </p:txBody>
      </p:sp>
      <p:sp>
        <p:nvSpPr>
          <p:cNvPr id="16" name="Rounded Rectangle 15"/>
          <p:cNvSpPr/>
          <p:nvPr/>
        </p:nvSpPr>
        <p:spPr>
          <a:xfrm>
            <a:off x="3905792" y="2429021"/>
            <a:ext cx="1446831" cy="5130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accent1"/>
                </a:solidFill>
              </a:rPr>
              <a:t>Tensorflow</a:t>
            </a:r>
            <a:endParaRPr lang="en-US" dirty="0">
              <a:solidFill>
                <a:schemeClr val="accent1"/>
              </a:solidFill>
            </a:endParaRPr>
          </a:p>
        </p:txBody>
      </p:sp>
      <p:sp>
        <p:nvSpPr>
          <p:cNvPr id="17" name="Rounded Rectangle 16"/>
          <p:cNvSpPr/>
          <p:nvPr/>
        </p:nvSpPr>
        <p:spPr>
          <a:xfrm>
            <a:off x="8734697" y="2429021"/>
            <a:ext cx="1232263" cy="5130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accent1"/>
                </a:solidFill>
              </a:rPr>
              <a:t>NovuRT</a:t>
            </a:r>
            <a:endParaRPr lang="en-US" dirty="0">
              <a:solidFill>
                <a:schemeClr val="accent1"/>
              </a:solidFill>
            </a:endParaRPr>
          </a:p>
        </p:txBody>
      </p:sp>
      <p:sp>
        <p:nvSpPr>
          <p:cNvPr id="19" name="TextBox 18"/>
          <p:cNvSpPr txBox="1"/>
          <p:nvPr/>
        </p:nvSpPr>
        <p:spPr>
          <a:xfrm>
            <a:off x="1332411" y="3406726"/>
            <a:ext cx="1854926" cy="369332"/>
          </a:xfrm>
          <a:prstGeom prst="rect">
            <a:avLst/>
          </a:prstGeom>
          <a:noFill/>
        </p:spPr>
        <p:txBody>
          <a:bodyPr wrap="square" rtlCol="0">
            <a:spAutoFit/>
          </a:bodyPr>
          <a:lstStyle/>
          <a:p>
            <a:r>
              <a:rPr lang="zh-CN" altLang="en-US" dirty="0" smtClean="0"/>
              <a:t>异构资源调度层</a:t>
            </a:r>
            <a:endParaRPr lang="en-US" dirty="0"/>
          </a:p>
        </p:txBody>
      </p:sp>
      <p:sp>
        <p:nvSpPr>
          <p:cNvPr id="20" name="Rounded Rectangle 19"/>
          <p:cNvSpPr/>
          <p:nvPr/>
        </p:nvSpPr>
        <p:spPr>
          <a:xfrm>
            <a:off x="3905792" y="4235375"/>
            <a:ext cx="1724296" cy="5210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1"/>
                </a:solidFill>
              </a:rPr>
              <a:t>GPU</a:t>
            </a:r>
            <a:endParaRPr lang="en-US" dirty="0">
              <a:solidFill>
                <a:schemeClr val="accent1"/>
              </a:solidFill>
            </a:endParaRPr>
          </a:p>
        </p:txBody>
      </p:sp>
      <p:sp>
        <p:nvSpPr>
          <p:cNvPr id="21" name="Rounded Rectangle 20"/>
          <p:cNvSpPr/>
          <p:nvPr/>
        </p:nvSpPr>
        <p:spPr>
          <a:xfrm>
            <a:off x="8203474" y="3319136"/>
            <a:ext cx="1763486" cy="48806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accent1"/>
                </a:solidFill>
              </a:rPr>
              <a:t>混合计算</a:t>
            </a:r>
            <a:endParaRPr lang="en-US" dirty="0">
              <a:solidFill>
                <a:schemeClr val="accent1"/>
              </a:solidFill>
            </a:endParaRPr>
          </a:p>
        </p:txBody>
      </p:sp>
      <p:sp>
        <p:nvSpPr>
          <p:cNvPr id="22" name="Rounded Rectangle 21"/>
          <p:cNvSpPr/>
          <p:nvPr/>
        </p:nvSpPr>
        <p:spPr>
          <a:xfrm>
            <a:off x="5971019" y="3319721"/>
            <a:ext cx="1746025" cy="48806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accent1"/>
                </a:solidFill>
              </a:rPr>
              <a:t>离线计算</a:t>
            </a:r>
            <a:endParaRPr lang="en-US" dirty="0">
              <a:solidFill>
                <a:schemeClr val="accent1"/>
              </a:solidFill>
            </a:endParaRPr>
          </a:p>
        </p:txBody>
      </p:sp>
      <p:sp>
        <p:nvSpPr>
          <p:cNvPr id="23" name="TextBox 22"/>
          <p:cNvSpPr txBox="1"/>
          <p:nvPr/>
        </p:nvSpPr>
        <p:spPr>
          <a:xfrm>
            <a:off x="1332411" y="4312584"/>
            <a:ext cx="1854926" cy="369332"/>
          </a:xfrm>
          <a:prstGeom prst="rect">
            <a:avLst/>
          </a:prstGeom>
          <a:noFill/>
        </p:spPr>
        <p:txBody>
          <a:bodyPr wrap="square" rtlCol="0">
            <a:spAutoFit/>
          </a:bodyPr>
          <a:lstStyle/>
          <a:p>
            <a:r>
              <a:rPr lang="zh-CN" altLang="en-US" dirty="0" smtClean="0"/>
              <a:t>计算资源层</a:t>
            </a:r>
            <a:endParaRPr lang="en-US" dirty="0"/>
          </a:p>
        </p:txBody>
      </p:sp>
      <p:sp>
        <p:nvSpPr>
          <p:cNvPr id="24" name="Rounded Rectangle 23"/>
          <p:cNvSpPr/>
          <p:nvPr/>
        </p:nvSpPr>
        <p:spPr>
          <a:xfrm>
            <a:off x="3905791" y="3307243"/>
            <a:ext cx="1724297" cy="5130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solidFill>
                  <a:schemeClr val="accent1"/>
                </a:solidFill>
              </a:rPr>
              <a:t>实时计算</a:t>
            </a:r>
            <a:endParaRPr lang="en-US" dirty="0">
              <a:solidFill>
                <a:schemeClr val="accent1"/>
              </a:solidFill>
            </a:endParaRPr>
          </a:p>
        </p:txBody>
      </p:sp>
      <p:sp>
        <p:nvSpPr>
          <p:cNvPr id="25" name="Rounded Rectangle 24"/>
          <p:cNvSpPr/>
          <p:nvPr/>
        </p:nvSpPr>
        <p:spPr>
          <a:xfrm>
            <a:off x="5952022" y="4235374"/>
            <a:ext cx="1769979" cy="52106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C</a:t>
            </a:r>
            <a:r>
              <a:rPr lang="en-US" dirty="0" smtClean="0">
                <a:solidFill>
                  <a:schemeClr val="accent1"/>
                </a:solidFill>
              </a:rPr>
              <a:t>PU</a:t>
            </a:r>
            <a:endParaRPr lang="en-US" dirty="0">
              <a:solidFill>
                <a:schemeClr val="accent1"/>
              </a:solidFill>
            </a:endParaRPr>
          </a:p>
        </p:txBody>
      </p:sp>
      <p:sp>
        <p:nvSpPr>
          <p:cNvPr id="26" name="Rounded Rectangle 25"/>
          <p:cNvSpPr/>
          <p:nvPr/>
        </p:nvSpPr>
        <p:spPr>
          <a:xfrm>
            <a:off x="8203475" y="4235374"/>
            <a:ext cx="1763485" cy="52106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accent1"/>
                </a:solidFill>
              </a:rPr>
              <a:t>NovuTensor</a:t>
            </a:r>
            <a:endParaRPr lang="en-US" dirty="0">
              <a:solidFill>
                <a:schemeClr val="accent1"/>
              </a:solidFill>
            </a:endParaRPr>
          </a:p>
        </p:txBody>
      </p:sp>
      <p:sp>
        <p:nvSpPr>
          <p:cNvPr id="27" name="Rounded Rectangle 26"/>
          <p:cNvSpPr/>
          <p:nvPr/>
        </p:nvSpPr>
        <p:spPr>
          <a:xfrm>
            <a:off x="5971019" y="1488408"/>
            <a:ext cx="1746025" cy="5130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1"/>
                </a:solidFill>
              </a:rPr>
              <a:t>视频</a:t>
            </a:r>
            <a:r>
              <a:rPr lang="en-US" altLang="zh-CN" dirty="0">
                <a:solidFill>
                  <a:schemeClr val="accent1"/>
                </a:solidFill>
              </a:rPr>
              <a:t>/</a:t>
            </a:r>
            <a:r>
              <a:rPr lang="zh-CN" altLang="en-US" dirty="0" smtClean="0">
                <a:solidFill>
                  <a:schemeClr val="accent1"/>
                </a:solidFill>
              </a:rPr>
              <a:t>图像解码</a:t>
            </a:r>
            <a:endParaRPr lang="en-US" dirty="0">
              <a:solidFill>
                <a:schemeClr val="accent1"/>
              </a:solidFill>
            </a:endParaRPr>
          </a:p>
        </p:txBody>
      </p:sp>
    </p:spTree>
    <p:extLst>
      <p:ext uri="{BB962C8B-B14F-4D97-AF65-F5344CB8AC3E}">
        <p14:creationId xmlns:p14="http://schemas.microsoft.com/office/powerpoint/2010/main" val="1108332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6"/>
          <p:cNvGrpSpPr/>
          <p:nvPr/>
        </p:nvGrpSpPr>
        <p:grpSpPr>
          <a:xfrm>
            <a:off x="0" y="347918"/>
            <a:ext cx="10279089" cy="523220"/>
            <a:chOff x="0" y="347918"/>
            <a:chExt cx="10279089" cy="523220"/>
          </a:xfrm>
        </p:grpSpPr>
        <p:grpSp>
          <p:nvGrpSpPr>
            <p:cNvPr id="3" name="组 7"/>
            <p:cNvGrpSpPr/>
            <p:nvPr/>
          </p:nvGrpSpPr>
          <p:grpSpPr>
            <a:xfrm>
              <a:off x="0" y="377689"/>
              <a:ext cx="638367" cy="457299"/>
              <a:chOff x="-1" y="678543"/>
              <a:chExt cx="725714" cy="519871"/>
            </a:xfrm>
          </p:grpSpPr>
          <p:sp>
            <p:nvSpPr>
              <p:cNvPr id="5" name="矩形 9"/>
              <p:cNvSpPr>
                <a:spLocks noChangeArrowheads="1"/>
              </p:cNvSpPr>
              <p:nvPr/>
            </p:nvSpPr>
            <p:spPr bwMode="auto">
              <a:xfrm rot="10800000">
                <a:off x="582836" y="678543"/>
                <a:ext cx="142877" cy="519867"/>
              </a:xfrm>
              <a:prstGeom prst="rect">
                <a:avLst/>
              </a:prstGeom>
              <a:solidFill>
                <a:srgbClr val="0D76C9"/>
              </a:solidFill>
              <a:ln w="9525">
                <a:noFill/>
                <a:miter lim="800000"/>
              </a:ln>
            </p:spPr>
            <p:txBody>
              <a:bodyPr anchor="ctr"/>
              <a:lstStyle/>
              <a:p>
                <a:pPr algn="ctr" eaLnBrk="1" hangingPunct="1"/>
                <a:endParaRPr lang="zh-CN" altLang="en-US">
                  <a:solidFill>
                    <a:srgbClr val="F3FEFF"/>
                  </a:solidFill>
                </a:endParaRPr>
              </a:p>
            </p:txBody>
          </p:sp>
          <p:sp>
            <p:nvSpPr>
              <p:cNvPr id="6" name="矩形 10"/>
              <p:cNvSpPr>
                <a:spLocks noChangeArrowheads="1"/>
              </p:cNvSpPr>
              <p:nvPr/>
            </p:nvSpPr>
            <p:spPr bwMode="auto">
              <a:xfrm>
                <a:off x="-1" y="678544"/>
                <a:ext cx="517708" cy="519870"/>
              </a:xfrm>
              <a:prstGeom prst="rect">
                <a:avLst/>
              </a:prstGeom>
              <a:solidFill>
                <a:srgbClr val="0D76C9"/>
              </a:solidFill>
              <a:ln w="9525">
                <a:noFill/>
                <a:miter lim="800000"/>
              </a:ln>
            </p:spPr>
            <p:txBody>
              <a:bodyPr anchor="ctr"/>
              <a:lstStyle/>
              <a:p>
                <a:pPr algn="ctr" eaLnBrk="1" hangingPunct="1"/>
                <a:endParaRPr lang="zh-CN" altLang="en-US">
                  <a:solidFill>
                    <a:srgbClr val="FFFFFF"/>
                  </a:solidFill>
                </a:endParaRPr>
              </a:p>
            </p:txBody>
          </p:sp>
        </p:grpSp>
        <p:sp>
          <p:nvSpPr>
            <p:cNvPr id="4" name="文本框 8"/>
            <p:cNvSpPr txBox="1">
              <a:spLocks noChangeArrowheads="1"/>
            </p:cNvSpPr>
            <p:nvPr/>
          </p:nvSpPr>
          <p:spPr bwMode="auto">
            <a:xfrm>
              <a:off x="695656" y="347918"/>
              <a:ext cx="958343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2800" b="1" dirty="0" smtClean="0">
                  <a:solidFill>
                    <a:schemeClr val="accent1"/>
                  </a:solidFill>
                  <a:latin typeface="Microsoft YaHei" charset="-122"/>
                  <a:ea typeface="Microsoft YaHei" charset="-122"/>
                  <a:cs typeface="Microsoft YaHei" charset="-122"/>
                </a:rPr>
                <a:t>基于</a:t>
              </a:r>
              <a:r>
                <a:rPr lang="en-US" altLang="zh-CN" sz="2800" b="1" dirty="0" smtClean="0">
                  <a:solidFill>
                    <a:schemeClr val="accent1"/>
                  </a:solidFill>
                  <a:latin typeface="Microsoft YaHei" charset="-122"/>
                  <a:ea typeface="Microsoft YaHei" charset="-122"/>
                  <a:cs typeface="Microsoft YaHei" charset="-122"/>
                </a:rPr>
                <a:t>AI</a:t>
              </a:r>
              <a:r>
                <a:rPr lang="zh-CN" altLang="en-US" sz="2800" b="1" dirty="0" smtClean="0">
                  <a:solidFill>
                    <a:schemeClr val="accent1"/>
                  </a:solidFill>
                  <a:latin typeface="Microsoft YaHei" charset="-122"/>
                  <a:ea typeface="Microsoft YaHei" charset="-122"/>
                  <a:cs typeface="Microsoft YaHei" charset="-122"/>
                </a:rPr>
                <a:t>的视频内容分析平台</a:t>
              </a:r>
              <a:r>
                <a:rPr lang="en-US" altLang="zh-CN" sz="2800" b="1" dirty="0" smtClean="0">
                  <a:solidFill>
                    <a:schemeClr val="accent1"/>
                  </a:solidFill>
                  <a:latin typeface="Microsoft YaHei" charset="-122"/>
                  <a:ea typeface="Microsoft YaHei" charset="-122"/>
                  <a:cs typeface="Microsoft YaHei" charset="-122"/>
                </a:rPr>
                <a:t>——</a:t>
              </a:r>
              <a:r>
                <a:rPr lang="zh-CN" altLang="en-US" sz="2800" b="1" dirty="0" smtClean="0">
                  <a:solidFill>
                    <a:schemeClr val="accent1"/>
                  </a:solidFill>
                  <a:latin typeface="Microsoft YaHei" charset="-122"/>
                  <a:ea typeface="Microsoft YaHei" charset="-122"/>
                  <a:cs typeface="Microsoft YaHei" charset="-122"/>
                </a:rPr>
                <a:t>产品特点</a:t>
              </a:r>
              <a:endParaRPr lang="zh-CN" altLang="en-US" sz="2800" b="1" dirty="0">
                <a:solidFill>
                  <a:schemeClr val="accent1"/>
                </a:solidFill>
                <a:latin typeface="Microsoft YaHei" charset="-122"/>
                <a:ea typeface="Microsoft YaHei" charset="-122"/>
                <a:cs typeface="Microsoft YaHei" charset="-122"/>
              </a:endParaRPr>
            </a:p>
          </p:txBody>
        </p:sp>
      </p:grpSp>
      <p:sp>
        <p:nvSpPr>
          <p:cNvPr id="7" name="TextBox 6"/>
          <p:cNvSpPr txBox="1"/>
          <p:nvPr/>
        </p:nvSpPr>
        <p:spPr>
          <a:xfrm>
            <a:off x="828674" y="1771651"/>
            <a:ext cx="7923439" cy="2862322"/>
          </a:xfrm>
          <a:prstGeom prst="rect">
            <a:avLst/>
          </a:prstGeom>
          <a:noFill/>
        </p:spPr>
        <p:txBody>
          <a:bodyPr wrap="square" rtlCol="0">
            <a:spAutoFit/>
          </a:bodyPr>
          <a:lstStyle/>
          <a:p>
            <a:pPr marL="285750" indent="-285750">
              <a:lnSpc>
                <a:spcPct val="150000"/>
              </a:lnSpc>
              <a:buFont typeface="Wingdings" charset="2"/>
              <a:buChar char="§"/>
            </a:pPr>
            <a:r>
              <a:rPr lang="zh-CN" altLang="en-US" sz="2000" dirty="0">
                <a:latin typeface="Microsoft YaHei" charset="-122"/>
                <a:ea typeface="Microsoft YaHei" charset="-122"/>
                <a:cs typeface="Microsoft YaHei" charset="-122"/>
              </a:rPr>
              <a:t>多路视频源</a:t>
            </a:r>
            <a:r>
              <a:rPr lang="zh-CN" altLang="en-US" sz="2000" dirty="0" smtClean="0">
                <a:latin typeface="Microsoft YaHei" charset="-122"/>
                <a:ea typeface="Microsoft YaHei" charset="-122"/>
                <a:cs typeface="Microsoft YaHei" charset="-122"/>
              </a:rPr>
              <a:t>并行高速处理</a:t>
            </a:r>
            <a:endParaRPr lang="en-US" sz="2000" dirty="0">
              <a:latin typeface="Microsoft YaHei" charset="-122"/>
              <a:ea typeface="Microsoft YaHei" charset="-122"/>
              <a:cs typeface="Microsoft YaHei" charset="-122"/>
            </a:endParaRPr>
          </a:p>
          <a:p>
            <a:pPr marL="285750" indent="-285750">
              <a:lnSpc>
                <a:spcPct val="150000"/>
              </a:lnSpc>
              <a:buFont typeface="Wingdings" charset="2"/>
              <a:buChar char="§"/>
            </a:pPr>
            <a:r>
              <a:rPr lang="zh-CN" altLang="en-US" sz="2000" dirty="0" smtClean="0">
                <a:latin typeface="Microsoft YaHei" charset="-122"/>
                <a:ea typeface="Microsoft YaHei" charset="-122"/>
                <a:cs typeface="Microsoft YaHei" charset="-122"/>
              </a:rPr>
              <a:t>支持自定义神经</a:t>
            </a:r>
            <a:r>
              <a:rPr lang="zh-CN" altLang="en-US" sz="2000" dirty="0">
                <a:latin typeface="Microsoft YaHei" charset="-122"/>
                <a:ea typeface="Microsoft YaHei" charset="-122"/>
                <a:cs typeface="Microsoft YaHei" charset="-122"/>
              </a:rPr>
              <a:t>网络</a:t>
            </a:r>
            <a:r>
              <a:rPr lang="zh-CN" altLang="en-US" sz="2000" dirty="0" smtClean="0">
                <a:latin typeface="Microsoft YaHei" charset="-122"/>
                <a:ea typeface="Microsoft YaHei" charset="-122"/>
                <a:cs typeface="Microsoft YaHei" charset="-122"/>
              </a:rPr>
              <a:t>模型插入</a:t>
            </a:r>
            <a:endParaRPr lang="en-US" altLang="zh-CN" sz="2000" dirty="0" smtClean="0">
              <a:latin typeface="Microsoft YaHei" charset="-122"/>
              <a:ea typeface="Microsoft YaHei" charset="-122"/>
              <a:cs typeface="Microsoft YaHei" charset="-122"/>
            </a:endParaRPr>
          </a:p>
          <a:p>
            <a:pPr marL="285750" indent="-285750">
              <a:lnSpc>
                <a:spcPct val="150000"/>
              </a:lnSpc>
              <a:buFont typeface="Wingdings" charset="2"/>
              <a:buChar char="§"/>
            </a:pPr>
            <a:r>
              <a:rPr lang="zh-CN" altLang="en-US" sz="2000" dirty="0" smtClean="0">
                <a:latin typeface="Microsoft YaHei" charset="-122"/>
                <a:ea typeface="Microsoft YaHei" charset="-122"/>
                <a:cs typeface="Microsoft YaHei" charset="-122"/>
              </a:rPr>
              <a:t>视频</a:t>
            </a:r>
            <a:r>
              <a:rPr lang="zh-CN" altLang="en-US" sz="2000" dirty="0">
                <a:latin typeface="Microsoft YaHei" charset="-122"/>
                <a:ea typeface="Microsoft YaHei" charset="-122"/>
                <a:cs typeface="Microsoft YaHei" charset="-122"/>
              </a:rPr>
              <a:t>分析任务配置</a:t>
            </a:r>
            <a:r>
              <a:rPr lang="zh-CN" altLang="en-US" sz="2000" dirty="0" smtClean="0">
                <a:latin typeface="Microsoft YaHei" charset="-122"/>
                <a:ea typeface="Microsoft YaHei" charset="-122"/>
                <a:cs typeface="Microsoft YaHei" charset="-122"/>
              </a:rPr>
              <a:t>化</a:t>
            </a:r>
            <a:endParaRPr lang="en-US" sz="2000" dirty="0">
              <a:latin typeface="Microsoft YaHei" charset="-122"/>
              <a:ea typeface="Microsoft YaHei" charset="-122"/>
              <a:cs typeface="Microsoft YaHei" charset="-122"/>
            </a:endParaRPr>
          </a:p>
          <a:p>
            <a:pPr marL="285750" indent="-285750">
              <a:lnSpc>
                <a:spcPct val="150000"/>
              </a:lnSpc>
              <a:buFont typeface="Wingdings" charset="2"/>
              <a:buChar char="§"/>
            </a:pPr>
            <a:r>
              <a:rPr lang="zh-CN" altLang="en-US" sz="2000" dirty="0" smtClean="0">
                <a:latin typeface="Microsoft YaHei" charset="-122"/>
                <a:ea typeface="Microsoft YaHei" charset="-122"/>
                <a:cs typeface="Microsoft YaHei" charset="-122"/>
              </a:rPr>
              <a:t>高效易用</a:t>
            </a:r>
            <a:endParaRPr lang="en-US" altLang="zh-CN" sz="2000" dirty="0" smtClean="0">
              <a:latin typeface="Microsoft YaHei" charset="-122"/>
              <a:ea typeface="Microsoft YaHei" charset="-122"/>
              <a:cs typeface="Microsoft YaHei" charset="-122"/>
            </a:endParaRPr>
          </a:p>
          <a:p>
            <a:pPr marL="285750" indent="-285750">
              <a:lnSpc>
                <a:spcPct val="150000"/>
              </a:lnSpc>
              <a:buFont typeface="Wingdings" charset="2"/>
              <a:buChar char="§"/>
            </a:pPr>
            <a:r>
              <a:rPr lang="zh-CN" altLang="en-US" sz="2000" dirty="0" smtClean="0">
                <a:latin typeface="Microsoft YaHei" charset="-122"/>
                <a:ea typeface="Microsoft YaHei" charset="-122"/>
                <a:cs typeface="Microsoft YaHei" charset="-122"/>
              </a:rPr>
              <a:t>模块灵活性</a:t>
            </a:r>
            <a:endParaRPr lang="en-US" altLang="zh-CN" sz="2000" dirty="0" smtClean="0">
              <a:latin typeface="Microsoft YaHei" charset="-122"/>
              <a:ea typeface="Microsoft YaHei" charset="-122"/>
              <a:cs typeface="Microsoft YaHei" charset="-122"/>
            </a:endParaRPr>
          </a:p>
          <a:p>
            <a:pPr marL="285750" indent="-285750">
              <a:lnSpc>
                <a:spcPct val="150000"/>
              </a:lnSpc>
              <a:buFont typeface="Wingdings" charset="2"/>
              <a:buChar char="§"/>
            </a:pPr>
            <a:r>
              <a:rPr lang="zh-CN" altLang="en-US" sz="2000" dirty="0" smtClean="0">
                <a:latin typeface="Microsoft YaHei" charset="-122"/>
                <a:ea typeface="Microsoft YaHei" charset="-122"/>
                <a:cs typeface="Microsoft YaHei" charset="-122"/>
              </a:rPr>
              <a:t>支持主流视频</a:t>
            </a:r>
            <a:r>
              <a:rPr lang="en-US" altLang="zh-CN" sz="2000" dirty="0" smtClean="0">
                <a:latin typeface="Microsoft YaHei" charset="-122"/>
                <a:ea typeface="Microsoft YaHei" charset="-122"/>
                <a:cs typeface="Microsoft YaHei" charset="-122"/>
              </a:rPr>
              <a:t>/</a:t>
            </a:r>
            <a:r>
              <a:rPr lang="zh-CN" altLang="en-US" sz="2000" dirty="0" smtClean="0">
                <a:latin typeface="Microsoft YaHei" charset="-122"/>
                <a:ea typeface="Microsoft YaHei" charset="-122"/>
                <a:cs typeface="Microsoft YaHei" charset="-122"/>
              </a:rPr>
              <a:t>图片输入格式，并且提供各主流计算框架模型支持</a:t>
            </a:r>
            <a:endParaRPr lang="en-US"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52578241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2724</TotalTime>
  <Words>1360</Words>
  <Application>Microsoft Macintosh PowerPoint</Application>
  <PresentationFormat>Widescreen</PresentationFormat>
  <Paragraphs>198</Paragraphs>
  <Slides>16</Slides>
  <Notes>15</Notes>
  <HiddenSlides>2</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Calibri</vt:lpstr>
      <vt:lpstr>Calibri Light</vt:lpstr>
      <vt:lpstr>DengXian</vt:lpstr>
      <vt:lpstr>Helvetica</vt:lpstr>
      <vt:lpstr>Microsoft YaHei</vt:lpstr>
      <vt:lpstr>Microsoft YaHei Bold</vt:lpstr>
      <vt:lpstr>PingFang SC</vt:lpstr>
      <vt:lpstr>Times New Roman</vt:lpstr>
      <vt:lpstr>Wingdings</vt:lpstr>
      <vt:lpstr>微软雅黑</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113</cp:revision>
  <dcterms:created xsi:type="dcterms:W3CDTF">2018-08-20T05:44:22Z</dcterms:created>
  <dcterms:modified xsi:type="dcterms:W3CDTF">2018-09-19T09:35:44Z</dcterms:modified>
</cp:coreProperties>
</file>